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</p:sldMasterIdLst>
  <p:notesMasterIdLst>
    <p:notesMasterId r:id="rId19"/>
  </p:notesMasterIdLst>
  <p:handoutMasterIdLst>
    <p:handoutMasterId r:id="rId20"/>
  </p:handoutMasterIdLst>
  <p:sldIdLst>
    <p:sldId id="287" r:id="rId2"/>
    <p:sldId id="335" r:id="rId3"/>
    <p:sldId id="336" r:id="rId4"/>
    <p:sldId id="337" r:id="rId5"/>
    <p:sldId id="338" r:id="rId6"/>
    <p:sldId id="339" r:id="rId7"/>
    <p:sldId id="340" r:id="rId8"/>
    <p:sldId id="341" r:id="rId9"/>
    <p:sldId id="342" r:id="rId10"/>
    <p:sldId id="343" r:id="rId11"/>
    <p:sldId id="344" r:id="rId12"/>
    <p:sldId id="345" r:id="rId13"/>
    <p:sldId id="346" r:id="rId14"/>
    <p:sldId id="347" r:id="rId15"/>
    <p:sldId id="348" r:id="rId16"/>
    <p:sldId id="349" r:id="rId17"/>
    <p:sldId id="350" r:id="rId18"/>
  </p:sldIdLst>
  <p:sldSz cx="9144000" cy="6858000" type="screen4x3"/>
  <p:notesSz cx="6881813" cy="92964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B6B53"/>
    <a:srgbClr val="EE6E60"/>
    <a:srgbClr val="E83320"/>
    <a:srgbClr val="EF1928"/>
    <a:srgbClr val="D83048"/>
    <a:srgbClr val="CC0000"/>
    <a:srgbClr val="FF2929"/>
    <a:srgbClr val="A2C1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71" autoAdjust="0"/>
  </p:normalViewPr>
  <p:slideViewPr>
    <p:cSldViewPr snapToGrid="0">
      <p:cViewPr varScale="1">
        <p:scale>
          <a:sx n="70" d="100"/>
          <a:sy n="70" d="100"/>
        </p:scale>
        <p:origin x="-13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63720" y="94936"/>
            <a:ext cx="6818093" cy="305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>
            <a:spAutoFit/>
          </a:bodyPr>
          <a:lstStyle/>
          <a:p>
            <a:pPr algn="ctr" eaLnBrk="0" hangingPunct="0">
              <a:defRPr/>
            </a:pPr>
            <a:r>
              <a:rPr lang="en-GB" sz="1400" dirty="0">
                <a:latin typeface="Calibri" pitchFamily="34" charset="0"/>
                <a:cs typeface="Calibri" pitchFamily="34" charset="0"/>
              </a:rPr>
              <a:t>Asia Pacific University of Technology and Innovation</a:t>
            </a: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6423752" y="8896253"/>
            <a:ext cx="394340" cy="305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>
            <a:spAutoFit/>
          </a:bodyPr>
          <a:lstStyle/>
          <a:p>
            <a:pPr algn="r" eaLnBrk="0" hangingPunct="0">
              <a:defRPr/>
            </a:pPr>
            <a:fld id="{126CC5D3-DBBA-47CF-AC64-520B4381D046}" type="slidenum">
              <a:rPr lang="en-GB" sz="1400">
                <a:latin typeface="Calibri" pitchFamily="34" charset="0"/>
                <a:cs typeface="Calibri" pitchFamily="34" charset="0"/>
              </a:rPr>
              <a:pPr algn="r" eaLnBrk="0" hangingPunct="0">
                <a:defRPr/>
              </a:pPr>
              <a:t>‹#›</a:t>
            </a:fld>
            <a:endParaRPr lang="en-GB" sz="14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07973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7575" y="4419525"/>
            <a:ext cx="5046663" cy="39123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 smtClean="0"/>
              <a:t>Click to edit Master notes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</p:txBody>
      </p:sp>
      <p:sp>
        <p:nvSpPr>
          <p:cNvPr id="13315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70000" y="812800"/>
            <a:ext cx="4341813" cy="32559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63720" y="94936"/>
            <a:ext cx="6818093" cy="305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>
            <a:spAutoFit/>
          </a:bodyPr>
          <a:lstStyle/>
          <a:p>
            <a:pPr algn="ctr" eaLnBrk="0" hangingPunct="0">
              <a:defRPr/>
            </a:pPr>
            <a:r>
              <a:rPr lang="en-GB" sz="1400" dirty="0">
                <a:latin typeface="Calibri" pitchFamily="34" charset="0"/>
                <a:cs typeface="Calibri" pitchFamily="34" charset="0"/>
              </a:rPr>
              <a:t>Asia Pacific University of Technology and Innovation</a:t>
            </a: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6423752" y="8896253"/>
            <a:ext cx="394340" cy="305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>
            <a:spAutoFit/>
          </a:bodyPr>
          <a:lstStyle/>
          <a:p>
            <a:pPr algn="r" eaLnBrk="0" hangingPunct="0">
              <a:defRPr/>
            </a:pPr>
            <a:fld id="{06A6DFE0-8867-459C-B2E7-F8A178545835}" type="slidenum">
              <a:rPr lang="en-GB" sz="1400">
                <a:latin typeface="Calibri" pitchFamily="34" charset="0"/>
                <a:cs typeface="Calibri" pitchFamily="34" charset="0"/>
              </a:rPr>
              <a:pPr algn="r" eaLnBrk="0" hangingPunct="0">
                <a:defRPr/>
              </a:pPr>
              <a:t>‹#›</a:t>
            </a:fld>
            <a:endParaRPr lang="en-GB" sz="14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0581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alibri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alibri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alibri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alibri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alibri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51122" indent="-288893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55573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17802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80031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42261" indent="-23111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3004490" indent="-23111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66719" indent="-23111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928948" indent="-23111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95BC0C43-1C01-4445-8F1E-3FFDEBEE70D7}" type="slidenum">
              <a:rPr lang="en-US" sz="1200">
                <a:solidFill>
                  <a:schemeClr val="tx1"/>
                </a:solidFill>
                <a:latin typeface="Arial" charset="0"/>
              </a:rPr>
              <a:pPr eaLnBrk="1" hangingPunct="1"/>
              <a:t>2</a:t>
            </a:fld>
            <a:endParaRPr lang="en-US" sz="12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51122" indent="-288893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55573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17802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80031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42261" indent="-23111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3004490" indent="-23111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66719" indent="-23111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928948" indent="-23111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4CCAFA7A-D73A-4B22-BE07-C4B44F5B791B}" type="slidenum">
              <a:rPr lang="en-US" sz="1200">
                <a:solidFill>
                  <a:schemeClr val="tx1"/>
                </a:solidFill>
                <a:latin typeface="Arial" charset="0"/>
              </a:rPr>
              <a:pPr eaLnBrk="1" hangingPunct="1"/>
              <a:t>3</a:t>
            </a:fld>
            <a:endParaRPr lang="en-US" sz="12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51122" indent="-288893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55573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17802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80031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42261" indent="-23111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3004490" indent="-23111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66719" indent="-23111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928948" indent="-23111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429E6011-6C19-4C98-A6E7-E22EA8A901E5}" type="slidenum">
              <a:rPr lang="en-US" sz="1200">
                <a:solidFill>
                  <a:schemeClr val="tx1"/>
                </a:solidFill>
                <a:latin typeface="Arial" charset="0"/>
              </a:rPr>
              <a:pPr eaLnBrk="1" hangingPunct="1"/>
              <a:t>4</a:t>
            </a:fld>
            <a:endParaRPr lang="en-US" sz="12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51122" indent="-288893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55573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17802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80031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42261" indent="-23111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3004490" indent="-23111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66719" indent="-23111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928948" indent="-23111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1925968A-97C7-44CE-B92B-DB74E039812E}" type="slidenum">
              <a:rPr lang="en-US" sz="1200">
                <a:solidFill>
                  <a:schemeClr val="tx1"/>
                </a:solidFill>
                <a:latin typeface="Arial" charset="0"/>
              </a:rPr>
              <a:pPr eaLnBrk="1" hangingPunct="1"/>
              <a:t>5</a:t>
            </a:fld>
            <a:endParaRPr lang="en-US" sz="12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51122" indent="-288893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55573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17802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80031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42261" indent="-23111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3004490" indent="-23111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66719" indent="-23111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928948" indent="-23111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E81F7930-CC62-4689-9A26-AF1E3030B0EB}" type="slidenum">
              <a:rPr lang="en-US" sz="1200">
                <a:solidFill>
                  <a:schemeClr val="tx1"/>
                </a:solidFill>
                <a:latin typeface="Arial" charset="0"/>
              </a:rPr>
              <a:pPr eaLnBrk="1" hangingPunct="1"/>
              <a:t>14</a:t>
            </a:fld>
            <a:endParaRPr lang="en-US" sz="12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51122" indent="-288893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55573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17802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80031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42261" indent="-23111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3004490" indent="-23111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66719" indent="-23111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928948" indent="-23111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4D164CB8-D072-4953-A493-3411F16606BC}" type="slidenum">
              <a:rPr lang="en-US" sz="1200">
                <a:solidFill>
                  <a:schemeClr val="tx1"/>
                </a:solidFill>
                <a:latin typeface="Arial" charset="0"/>
              </a:rPr>
              <a:pPr eaLnBrk="1" hangingPunct="1"/>
              <a:t>15</a:t>
            </a:fld>
            <a:endParaRPr lang="en-US" sz="12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51122" indent="-288893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55573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17802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80031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42261" indent="-23111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3004490" indent="-23111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66719" indent="-23111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928948" indent="-23111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D738C1E8-2452-4A9A-8527-5D3929128328}" type="slidenum">
              <a:rPr lang="en-US" sz="1200">
                <a:solidFill>
                  <a:schemeClr val="tx1"/>
                </a:solidFill>
                <a:latin typeface="Arial" charset="0"/>
              </a:rPr>
              <a:pPr eaLnBrk="1" hangingPunct="1"/>
              <a:t>16</a:t>
            </a:fld>
            <a:endParaRPr lang="en-US" sz="12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3429000"/>
          </a:xfrm>
          <a:prstGeom prst="rect">
            <a:avLst/>
          </a:prstGeom>
          <a:solidFill>
            <a:srgbClr val="FB6B5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5" name="Picture 10" descr="APU Logo_Final_Vertical_V1_HR1 cop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5888" y="2514600"/>
            <a:ext cx="2530476" cy="238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389188" y="1952625"/>
            <a:ext cx="67548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74900" y="3886200"/>
            <a:ext cx="67691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2548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581753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3" y="274638"/>
            <a:ext cx="2057400" cy="594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5775" y="274638"/>
            <a:ext cx="6021388" cy="594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680131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142720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711088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7363" y="16970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8363" y="16970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952693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563202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686046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505477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955551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816883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7" descr="ucti_globe1_transparent_small"/>
          <p:cNvPicPr>
            <a:picLocks noChangeAspect="1" noChangeArrowheads="1"/>
          </p:cNvPicPr>
          <p:nvPr/>
        </p:nvPicPr>
        <p:blipFill>
          <a:blip r:embed="rId13">
            <a:lum bright="80000" contrast="-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41450" y="2570163"/>
            <a:ext cx="7207250" cy="409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19" name="Rectangle 3"/>
          <p:cNvSpPr>
            <a:spLocks noChangeArrowheads="1"/>
          </p:cNvSpPr>
          <p:nvPr/>
        </p:nvSpPr>
        <p:spPr bwMode="auto">
          <a:xfrm>
            <a:off x="0" y="6621463"/>
            <a:ext cx="9144000" cy="236537"/>
          </a:xfrm>
          <a:prstGeom prst="rect">
            <a:avLst/>
          </a:prstGeom>
          <a:solidFill>
            <a:srgbClr val="FB6B5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87363" y="16970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485775" y="274638"/>
            <a:ext cx="70421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6023" name="Rectangle 7"/>
          <p:cNvSpPr>
            <a:spLocks noChangeArrowheads="1"/>
          </p:cNvSpPr>
          <p:nvPr/>
        </p:nvSpPr>
        <p:spPr bwMode="auto">
          <a:xfrm>
            <a:off x="0" y="6621463"/>
            <a:ext cx="41656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lvl="0" eaLnBrk="1" hangingPunct="1"/>
            <a:r>
              <a:rPr lang="en-US" sz="800" dirty="0" smtClean="0">
                <a:solidFill>
                  <a:srgbClr val="FFFFCC"/>
                </a:solidFill>
              </a:rPr>
              <a:t>Operating Systems - </a:t>
            </a:r>
            <a:r>
              <a:rPr lang="en-GB" sz="800" kern="1200" dirty="0" smtClean="0">
                <a:solidFill>
                  <a:srgbClr val="FFFFCC"/>
                </a:solidFill>
                <a:latin typeface="Arial" charset="0"/>
                <a:ea typeface="+mn-ea"/>
                <a:cs typeface="+mn-cs"/>
              </a:rPr>
              <a:t>CX004-3-3-OPS</a:t>
            </a:r>
            <a:endParaRPr lang="en-US" sz="800" kern="1200" dirty="0">
              <a:solidFill>
                <a:srgbClr val="FFFFCC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86024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248400" y="6623050"/>
            <a:ext cx="28956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fld id="{B38040B5-FE2B-4827-90BE-CF309C82567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86025" name="Rectangle 9"/>
          <p:cNvSpPr>
            <a:spLocks noChangeArrowheads="1"/>
          </p:cNvSpPr>
          <p:nvPr/>
        </p:nvSpPr>
        <p:spPr bwMode="auto">
          <a:xfrm>
            <a:off x="3175000" y="6597650"/>
            <a:ext cx="27114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en-US" sz="800" smtClean="0">
                <a:solidFill>
                  <a:srgbClr val="FFFFCC"/>
                </a:solidFill>
                <a:latin typeface="Microsoft Sans Serif" pitchFamily="34" charset="0"/>
              </a:rPr>
              <a:t>Process Control Management</a:t>
            </a:r>
            <a:endParaRPr lang="en-GB" sz="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33" name="Picture 10" descr="APU Logo Final-medium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525" y="0"/>
            <a:ext cx="1514475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362200" y="2686050"/>
            <a:ext cx="6781800" cy="781050"/>
          </a:xfrm>
        </p:spPr>
        <p:txBody>
          <a:bodyPr/>
          <a:lstStyle/>
          <a:p>
            <a:r>
              <a:rPr lang="en-US" dirty="0">
                <a:solidFill>
                  <a:srgbClr val="FFFFCC"/>
                </a:solidFill>
                <a:latin typeface="Microsoft Sans Serif" pitchFamily="34" charset="0"/>
              </a:rPr>
              <a:t>Process Control Management</a:t>
            </a:r>
            <a:endParaRPr lang="en-US" sz="3600" dirty="0" smtClean="0">
              <a:solidFill>
                <a:srgbClr val="FFFFCC"/>
              </a:solidFill>
              <a:latin typeface="Microsoft Sans Serif" pitchFamily="34" charset="0"/>
            </a:endParaRPr>
          </a:p>
        </p:txBody>
      </p:sp>
      <p:sp>
        <p:nvSpPr>
          <p:cNvPr id="3075" name="Text Box 34"/>
          <p:cNvSpPr txBox="1">
            <a:spLocks noChangeArrowheads="1"/>
          </p:cNvSpPr>
          <p:nvPr/>
        </p:nvSpPr>
        <p:spPr bwMode="auto">
          <a:xfrm>
            <a:off x="2633663" y="6280150"/>
            <a:ext cx="4301177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r>
              <a:rPr lang="en-US" sz="900" dirty="0">
                <a:solidFill>
                  <a:schemeClr val="tx1"/>
                </a:solidFill>
                <a:latin typeface="Arial" charset="0"/>
              </a:rPr>
              <a:t>Prepared by: PDK First Prepared on: 13-12-04 Last Modified on: </a:t>
            </a:r>
            <a:r>
              <a:rPr lang="en-US" sz="900" dirty="0" smtClean="0">
                <a:solidFill>
                  <a:schemeClr val="tx1"/>
                </a:solidFill>
                <a:latin typeface="Arial" charset="0"/>
              </a:rPr>
              <a:t>22-Sep-2014</a:t>
            </a:r>
            <a:endParaRPr lang="en-US" sz="900" dirty="0">
              <a:solidFill>
                <a:schemeClr val="tx1"/>
              </a:solidFill>
              <a:latin typeface="Arial" charset="0"/>
            </a:endParaRPr>
          </a:p>
          <a:p>
            <a:r>
              <a:rPr lang="en-US" sz="900" dirty="0">
                <a:solidFill>
                  <a:schemeClr val="tx1"/>
                </a:solidFill>
                <a:latin typeface="Arial" charset="0"/>
              </a:rPr>
              <a:t>Quality checked by: </a:t>
            </a:r>
          </a:p>
          <a:p>
            <a:r>
              <a:rPr lang="en-US" sz="900">
                <a:solidFill>
                  <a:schemeClr val="tx1"/>
                </a:solidFill>
                <a:latin typeface="Arial" charset="0"/>
              </a:rPr>
              <a:t>Copyright  </a:t>
            </a:r>
            <a:r>
              <a:rPr lang="en-US" sz="900" smtClean="0">
                <a:solidFill>
                  <a:schemeClr val="tx1"/>
                </a:solidFill>
                <a:latin typeface="Arial" charset="0"/>
              </a:rPr>
              <a:t>2014 </a:t>
            </a:r>
            <a:r>
              <a:rPr lang="en-US" sz="900" dirty="0">
                <a:solidFill>
                  <a:schemeClr val="tx1"/>
                </a:solidFill>
                <a:latin typeface="Arial" charset="0"/>
              </a:rPr>
              <a:t>Asia Pacific University of Technology &amp; Innovation </a:t>
            </a:r>
          </a:p>
        </p:txBody>
      </p:sp>
      <p:sp>
        <p:nvSpPr>
          <p:cNvPr id="3076" name="Text Box 42"/>
          <p:cNvSpPr txBox="1">
            <a:spLocks noChangeArrowheads="1"/>
          </p:cNvSpPr>
          <p:nvPr/>
        </p:nvSpPr>
        <p:spPr bwMode="auto">
          <a:xfrm>
            <a:off x="533400" y="1095375"/>
            <a:ext cx="410721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r>
              <a:rPr lang="en-US" sz="3600" dirty="0">
                <a:solidFill>
                  <a:srgbClr val="FFFFCC"/>
                </a:solidFill>
              </a:rPr>
              <a:t>Operating Systems</a:t>
            </a:r>
          </a:p>
          <a:p>
            <a:pPr eaLnBrk="1" hangingPunct="1"/>
            <a:r>
              <a:rPr lang="en-GB" dirty="0"/>
              <a:t>CX004-3-3-OPS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903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5789A27A-14D1-47E4-A14E-8C19C50F6830}" type="slidenum">
              <a:rPr lang="en-US"/>
              <a:pPr>
                <a:defRPr/>
              </a:pPr>
              <a:t>10</a:t>
            </a:fld>
            <a:r>
              <a:rPr lang="en-US"/>
              <a:t> of 18</a:t>
            </a:r>
          </a:p>
        </p:txBody>
      </p:sp>
      <p:sp>
        <p:nvSpPr>
          <p:cNvPr id="12291" name="Text Box 31"/>
          <p:cNvSpPr txBox="1">
            <a:spLocks noChangeArrowheads="1"/>
          </p:cNvSpPr>
          <p:nvPr/>
        </p:nvSpPr>
        <p:spPr bwMode="auto">
          <a:xfrm>
            <a:off x="381000" y="3733800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en-US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2292" name="Text Box 32"/>
          <p:cNvSpPr txBox="1">
            <a:spLocks noChangeArrowheads="1"/>
          </p:cNvSpPr>
          <p:nvPr/>
        </p:nvSpPr>
        <p:spPr bwMode="auto">
          <a:xfrm>
            <a:off x="1495425" y="347663"/>
            <a:ext cx="84867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r>
              <a:rPr lang="en-US" sz="3200" b="1">
                <a:solidFill>
                  <a:srgbClr val="003366"/>
                </a:solidFill>
              </a:rPr>
              <a:t>Shortest Job First (SJF)</a:t>
            </a:r>
          </a:p>
        </p:txBody>
      </p:sp>
      <p:sp>
        <p:nvSpPr>
          <p:cNvPr id="241697" name="Rectangle 33"/>
          <p:cNvSpPr>
            <a:spLocks noChangeArrowheads="1"/>
          </p:cNvSpPr>
          <p:nvPr/>
        </p:nvSpPr>
        <p:spPr bwMode="auto">
          <a:xfrm>
            <a:off x="-914400" y="1365250"/>
            <a:ext cx="1005840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u="sng">
                <a:solidFill>
                  <a:schemeClr val="tx1"/>
                </a:solidFill>
              </a:rPr>
              <a:t>Step-3</a:t>
            </a:r>
            <a:r>
              <a:rPr lang="en-US">
                <a:solidFill>
                  <a:schemeClr val="tx1"/>
                </a:solidFill>
              </a:rPr>
              <a:t>: Calculate turn-around time and average value</a:t>
            </a:r>
          </a:p>
          <a:p>
            <a:pPr algn="ctr" eaLnBrk="0" hangingPunct="0">
              <a:spcBef>
                <a:spcPct val="50000"/>
              </a:spcBef>
            </a:pPr>
            <a:endParaRPr lang="en-US">
              <a:solidFill>
                <a:schemeClr val="tx1"/>
              </a:solidFill>
            </a:endParaRPr>
          </a:p>
          <a:p>
            <a:pPr algn="ctr" eaLnBrk="0" hangingPunct="0">
              <a:spcBef>
                <a:spcPct val="50000"/>
              </a:spcBef>
            </a:pPr>
            <a:r>
              <a:rPr lang="en-US">
                <a:solidFill>
                  <a:schemeClr val="tx1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241698" name="Text Box 34"/>
          <p:cNvSpPr txBox="1">
            <a:spLocks noChangeArrowheads="1"/>
          </p:cNvSpPr>
          <p:nvPr/>
        </p:nvSpPr>
        <p:spPr bwMode="auto">
          <a:xfrm>
            <a:off x="3600450" y="1666875"/>
            <a:ext cx="2209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>
                <a:solidFill>
                  <a:schemeClr val="tx1"/>
                </a:solidFill>
              </a:rPr>
              <a:t>T</a:t>
            </a:r>
            <a:r>
              <a:rPr lang="en-US" baseline="-25000">
                <a:solidFill>
                  <a:schemeClr val="tx1"/>
                </a:solidFill>
              </a:rPr>
              <a:t>T</a:t>
            </a:r>
            <a:r>
              <a:rPr lang="en-US">
                <a:solidFill>
                  <a:schemeClr val="tx1"/>
                </a:solidFill>
              </a:rPr>
              <a:t> = T</a:t>
            </a:r>
            <a:r>
              <a:rPr lang="en-US" baseline="-25000">
                <a:solidFill>
                  <a:schemeClr val="tx1"/>
                </a:solidFill>
              </a:rPr>
              <a:t>w</a:t>
            </a:r>
            <a:r>
              <a:rPr lang="en-US">
                <a:solidFill>
                  <a:schemeClr val="tx1"/>
                </a:solidFill>
              </a:rPr>
              <a:t>+T</a:t>
            </a:r>
            <a:r>
              <a:rPr lang="en-US" baseline="-25000">
                <a:solidFill>
                  <a:schemeClr val="tx1"/>
                </a:solidFill>
              </a:rPr>
              <a:t>B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241699" name="Text Box 35"/>
          <p:cNvSpPr txBox="1">
            <a:spLocks noChangeArrowheads="1"/>
          </p:cNvSpPr>
          <p:nvPr/>
        </p:nvSpPr>
        <p:spPr bwMode="auto">
          <a:xfrm>
            <a:off x="-152400" y="5791200"/>
            <a:ext cx="61722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>
                <a:solidFill>
                  <a:schemeClr val="tx1"/>
                </a:solidFill>
              </a:rPr>
              <a:t>Average turn around time is (19+1+4+2+9)/5  = (35/5)=7 Milliseconds</a:t>
            </a:r>
          </a:p>
        </p:txBody>
      </p:sp>
      <p:sp>
        <p:nvSpPr>
          <p:cNvPr id="241700" name="Text Box 36"/>
          <p:cNvSpPr txBox="1">
            <a:spLocks noChangeArrowheads="1"/>
          </p:cNvSpPr>
          <p:nvPr/>
        </p:nvSpPr>
        <p:spPr bwMode="auto">
          <a:xfrm>
            <a:off x="304800" y="3581400"/>
            <a:ext cx="571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>
                <a:solidFill>
                  <a:schemeClr val="tx1"/>
                </a:solidFill>
              </a:rPr>
              <a:t>T</a:t>
            </a:r>
            <a:r>
              <a:rPr lang="en-US" baseline="-25000">
                <a:solidFill>
                  <a:schemeClr val="tx1"/>
                </a:solidFill>
              </a:rPr>
              <a:t>T</a:t>
            </a:r>
            <a:r>
              <a:rPr lang="en-US">
                <a:solidFill>
                  <a:schemeClr val="tx1"/>
                </a:solidFill>
              </a:rPr>
              <a:t>(P2)=( 0 + 1)  =   1</a:t>
            </a:r>
          </a:p>
        </p:txBody>
      </p:sp>
      <p:sp>
        <p:nvSpPr>
          <p:cNvPr id="241701" name="Text Box 37"/>
          <p:cNvSpPr txBox="1">
            <a:spLocks noChangeArrowheads="1"/>
          </p:cNvSpPr>
          <p:nvPr/>
        </p:nvSpPr>
        <p:spPr bwMode="auto">
          <a:xfrm>
            <a:off x="0" y="4191000"/>
            <a:ext cx="525780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>
                <a:solidFill>
                  <a:schemeClr val="tx1"/>
                </a:solidFill>
              </a:rPr>
              <a:t>    T</a:t>
            </a:r>
            <a:r>
              <a:rPr lang="en-US" baseline="-25000">
                <a:solidFill>
                  <a:schemeClr val="tx1"/>
                </a:solidFill>
              </a:rPr>
              <a:t>T</a:t>
            </a:r>
            <a:r>
              <a:rPr lang="en-US">
                <a:solidFill>
                  <a:schemeClr val="tx1"/>
                </a:solidFill>
              </a:rPr>
              <a:t>(P3)=( 2 + 2)  =   4</a:t>
            </a:r>
          </a:p>
          <a:p>
            <a:pPr algn="just" eaLnBrk="1" hangingPunct="1">
              <a:spcBef>
                <a:spcPct val="50000"/>
              </a:spcBef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41702" name="Text Box 38"/>
          <p:cNvSpPr txBox="1">
            <a:spLocks noChangeArrowheads="1"/>
          </p:cNvSpPr>
          <p:nvPr/>
        </p:nvSpPr>
        <p:spPr bwMode="auto">
          <a:xfrm>
            <a:off x="304800" y="4800600"/>
            <a:ext cx="3886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>
                <a:solidFill>
                  <a:schemeClr val="tx1"/>
                </a:solidFill>
                <a:latin typeface="Times New Roman" pitchFamily="18" charset="0"/>
              </a:rPr>
              <a:t>T</a:t>
            </a:r>
            <a:r>
              <a:rPr lang="en-US" baseline="-25000">
                <a:solidFill>
                  <a:schemeClr val="tx1"/>
                </a:solidFill>
                <a:latin typeface="Times New Roman" pitchFamily="18" charset="0"/>
              </a:rPr>
              <a:t>T</a:t>
            </a:r>
            <a:r>
              <a:rPr lang="en-US">
                <a:solidFill>
                  <a:schemeClr val="tx1"/>
                </a:solidFill>
                <a:latin typeface="Times New Roman" pitchFamily="18" charset="0"/>
              </a:rPr>
              <a:t>(P4)=(1 + 1)   =   2</a:t>
            </a:r>
          </a:p>
        </p:txBody>
      </p:sp>
      <p:sp>
        <p:nvSpPr>
          <p:cNvPr id="241703" name="Text Box 39"/>
          <p:cNvSpPr txBox="1">
            <a:spLocks noChangeArrowheads="1"/>
          </p:cNvSpPr>
          <p:nvPr/>
        </p:nvSpPr>
        <p:spPr bwMode="auto">
          <a:xfrm>
            <a:off x="304800" y="5334000"/>
            <a:ext cx="411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>
                <a:solidFill>
                  <a:schemeClr val="tx1"/>
                </a:solidFill>
              </a:rPr>
              <a:t>T</a:t>
            </a:r>
            <a:r>
              <a:rPr lang="en-US" baseline="-25000">
                <a:solidFill>
                  <a:schemeClr val="tx1"/>
                </a:solidFill>
              </a:rPr>
              <a:t>T</a:t>
            </a:r>
            <a:r>
              <a:rPr lang="en-US">
                <a:solidFill>
                  <a:schemeClr val="tx1"/>
                </a:solidFill>
              </a:rPr>
              <a:t>(P5)=(4  +  5) =   9</a:t>
            </a:r>
          </a:p>
        </p:txBody>
      </p:sp>
      <p:sp>
        <p:nvSpPr>
          <p:cNvPr id="241704" name="Text Box 40"/>
          <p:cNvSpPr txBox="1">
            <a:spLocks noChangeArrowheads="1"/>
          </p:cNvSpPr>
          <p:nvPr/>
        </p:nvSpPr>
        <p:spPr bwMode="auto">
          <a:xfrm>
            <a:off x="304800" y="2971800"/>
            <a:ext cx="449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>
                <a:solidFill>
                  <a:schemeClr val="tx1"/>
                </a:solidFill>
              </a:rPr>
              <a:t>T</a:t>
            </a:r>
            <a:r>
              <a:rPr lang="en-US" baseline="-25000">
                <a:solidFill>
                  <a:schemeClr val="tx1"/>
                </a:solidFill>
              </a:rPr>
              <a:t>T</a:t>
            </a:r>
            <a:r>
              <a:rPr lang="en-US">
                <a:solidFill>
                  <a:schemeClr val="tx1"/>
                </a:solidFill>
              </a:rPr>
              <a:t>(P1)=( 9 + 10)= 19</a:t>
            </a:r>
          </a:p>
        </p:txBody>
      </p:sp>
      <p:sp>
        <p:nvSpPr>
          <p:cNvPr id="241718" name="Rectangle 54"/>
          <p:cNvSpPr>
            <a:spLocks noChangeArrowheads="1"/>
          </p:cNvSpPr>
          <p:nvPr/>
        </p:nvSpPr>
        <p:spPr bwMode="auto">
          <a:xfrm>
            <a:off x="3200400" y="2155825"/>
            <a:ext cx="5302250" cy="438150"/>
          </a:xfrm>
          <a:prstGeom prst="rect">
            <a:avLst/>
          </a:prstGeom>
          <a:solidFill>
            <a:srgbClr val="808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tx1"/>
                </a:solidFill>
                <a:latin typeface="Times New Roman" pitchFamily="18" charset="0"/>
              </a:rPr>
              <a:t>P1</a:t>
            </a:r>
          </a:p>
        </p:txBody>
      </p:sp>
      <p:sp>
        <p:nvSpPr>
          <p:cNvPr id="241719" name="Rectangle 55"/>
          <p:cNvSpPr>
            <a:spLocks noChangeArrowheads="1"/>
          </p:cNvSpPr>
          <p:nvPr/>
        </p:nvSpPr>
        <p:spPr bwMode="auto">
          <a:xfrm>
            <a:off x="419100" y="2155825"/>
            <a:ext cx="320675" cy="438150"/>
          </a:xfrm>
          <a:prstGeom prst="rect">
            <a:avLst/>
          </a:prstGeom>
          <a:solidFill>
            <a:srgbClr val="800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latin typeface="Times New Roman" pitchFamily="18" charset="0"/>
              </a:rPr>
              <a:t>P2</a:t>
            </a:r>
          </a:p>
        </p:txBody>
      </p:sp>
      <p:sp>
        <p:nvSpPr>
          <p:cNvPr id="241720" name="Rectangle 56"/>
          <p:cNvSpPr>
            <a:spLocks noChangeArrowheads="1"/>
          </p:cNvSpPr>
          <p:nvPr/>
        </p:nvSpPr>
        <p:spPr bwMode="auto">
          <a:xfrm>
            <a:off x="742950" y="2155825"/>
            <a:ext cx="320675" cy="438150"/>
          </a:xfrm>
          <a:prstGeom prst="rect">
            <a:avLst/>
          </a:prstGeom>
          <a:solidFill>
            <a:srgbClr val="6666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latin typeface="Times New Roman" pitchFamily="18" charset="0"/>
              </a:rPr>
              <a:t>P4</a:t>
            </a:r>
          </a:p>
        </p:txBody>
      </p:sp>
      <p:sp>
        <p:nvSpPr>
          <p:cNvPr id="241721" name="Rectangle 57"/>
          <p:cNvSpPr>
            <a:spLocks noChangeArrowheads="1"/>
          </p:cNvSpPr>
          <p:nvPr/>
        </p:nvSpPr>
        <p:spPr bwMode="auto">
          <a:xfrm>
            <a:off x="1066800" y="2155825"/>
            <a:ext cx="603250" cy="438150"/>
          </a:xfrm>
          <a:prstGeom prst="rect">
            <a:avLst/>
          </a:prstGeom>
          <a:solidFill>
            <a:srgbClr val="99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latin typeface="Times New Roman" pitchFamily="18" charset="0"/>
              </a:rPr>
              <a:t>P3</a:t>
            </a:r>
          </a:p>
        </p:txBody>
      </p:sp>
      <p:sp>
        <p:nvSpPr>
          <p:cNvPr id="241722" name="Rectangle 58"/>
          <p:cNvSpPr>
            <a:spLocks noChangeArrowheads="1"/>
          </p:cNvSpPr>
          <p:nvPr/>
        </p:nvSpPr>
        <p:spPr bwMode="auto">
          <a:xfrm>
            <a:off x="1676400" y="2155825"/>
            <a:ext cx="1508125" cy="438150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latin typeface="Times New Roman" pitchFamily="18" charset="0"/>
              </a:rPr>
              <a:t>P5</a:t>
            </a:r>
          </a:p>
        </p:txBody>
      </p:sp>
      <p:graphicFrame>
        <p:nvGraphicFramePr>
          <p:cNvPr id="241733" name="Group 69"/>
          <p:cNvGraphicFramePr>
            <a:graphicFrameLocks noGrp="1"/>
          </p:cNvGraphicFramePr>
          <p:nvPr/>
        </p:nvGraphicFramePr>
        <p:xfrm>
          <a:off x="5489575" y="2989263"/>
          <a:ext cx="3352800" cy="3190875"/>
        </p:xfrm>
        <a:graphic>
          <a:graphicData uri="http://schemas.openxmlformats.org/drawingml/2006/table">
            <a:tbl>
              <a:tblPr/>
              <a:tblGrid>
                <a:gridCol w="1597025"/>
                <a:gridCol w="1755775"/>
              </a:tblGrid>
              <a:tr h="1028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Process 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C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Burst Time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(Milliseconds) 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CCD2"/>
                    </a:solidFill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P1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C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10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CCD2"/>
                    </a:solidFill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P2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C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1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CCD2"/>
                    </a:solidFill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P3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C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2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CCD2"/>
                    </a:solidFill>
                  </a:tcPr>
                </a:tc>
              </a:tr>
              <a:tr h="485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P4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C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1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CCD2"/>
                    </a:solidFill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P5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C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CCD2"/>
                    </a:solidFill>
                  </a:tcPr>
                </a:tc>
              </a:tr>
            </a:tbl>
          </a:graphicData>
        </a:graphic>
      </p:graphicFrame>
      <p:sp>
        <p:nvSpPr>
          <p:cNvPr id="241849" name="Text Box 185"/>
          <p:cNvSpPr txBox="1">
            <a:spLocks noChangeArrowheads="1"/>
          </p:cNvSpPr>
          <p:nvPr/>
        </p:nvSpPr>
        <p:spPr bwMode="auto">
          <a:xfrm>
            <a:off x="285750" y="2614613"/>
            <a:ext cx="311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/>
            <a:r>
              <a:rPr lang="en-US" sz="2000">
                <a:solidFill>
                  <a:schemeClr val="tx1"/>
                </a:solidFill>
                <a:latin typeface="Times New Roman" pitchFamily="18" charset="0"/>
              </a:rPr>
              <a:t>0</a:t>
            </a:r>
          </a:p>
        </p:txBody>
      </p:sp>
      <p:sp>
        <p:nvSpPr>
          <p:cNvPr id="241850" name="Text Box 186"/>
          <p:cNvSpPr txBox="1">
            <a:spLocks noChangeArrowheads="1"/>
          </p:cNvSpPr>
          <p:nvPr/>
        </p:nvSpPr>
        <p:spPr bwMode="auto">
          <a:xfrm>
            <a:off x="609600" y="2617788"/>
            <a:ext cx="311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/>
            <a:r>
              <a:rPr lang="en-US" sz="2000">
                <a:solidFill>
                  <a:schemeClr val="tx1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241851" name="Text Box 187"/>
          <p:cNvSpPr txBox="1">
            <a:spLocks noChangeArrowheads="1"/>
          </p:cNvSpPr>
          <p:nvPr/>
        </p:nvSpPr>
        <p:spPr bwMode="auto">
          <a:xfrm>
            <a:off x="914400" y="2617788"/>
            <a:ext cx="311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/>
            <a:r>
              <a:rPr lang="en-US" sz="2000">
                <a:solidFill>
                  <a:schemeClr val="tx1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241852" name="Text Box 188"/>
          <p:cNvSpPr txBox="1">
            <a:spLocks noChangeArrowheads="1"/>
          </p:cNvSpPr>
          <p:nvPr/>
        </p:nvSpPr>
        <p:spPr bwMode="auto">
          <a:xfrm>
            <a:off x="8267700" y="2622550"/>
            <a:ext cx="4889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/>
            <a:r>
              <a:rPr lang="en-US" sz="2000">
                <a:solidFill>
                  <a:schemeClr val="tx1"/>
                </a:solidFill>
                <a:latin typeface="Times New Roman" pitchFamily="18" charset="0"/>
              </a:rPr>
              <a:t>19</a:t>
            </a:r>
          </a:p>
        </p:txBody>
      </p:sp>
      <p:sp>
        <p:nvSpPr>
          <p:cNvPr id="241853" name="Text Box 189"/>
          <p:cNvSpPr txBox="1">
            <a:spLocks noChangeArrowheads="1"/>
          </p:cNvSpPr>
          <p:nvPr/>
        </p:nvSpPr>
        <p:spPr bwMode="auto">
          <a:xfrm>
            <a:off x="1504950" y="2641600"/>
            <a:ext cx="3429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/>
            <a:r>
              <a:rPr lang="en-US" sz="2000">
                <a:solidFill>
                  <a:schemeClr val="tx1"/>
                </a:solidFill>
                <a:latin typeface="Times New Roman" pitchFamily="18" charset="0"/>
              </a:rPr>
              <a:t>4</a:t>
            </a:r>
          </a:p>
        </p:txBody>
      </p:sp>
      <p:sp>
        <p:nvSpPr>
          <p:cNvPr id="241854" name="Text Box 190"/>
          <p:cNvSpPr txBox="1">
            <a:spLocks noChangeArrowheads="1"/>
          </p:cNvSpPr>
          <p:nvPr/>
        </p:nvSpPr>
        <p:spPr bwMode="auto">
          <a:xfrm>
            <a:off x="3067050" y="2617788"/>
            <a:ext cx="311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/>
            <a:r>
              <a:rPr lang="en-US" sz="2000">
                <a:solidFill>
                  <a:schemeClr val="tx1"/>
                </a:solidFill>
                <a:latin typeface="Times New Roman" pitchFamily="18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61768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1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1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1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1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1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1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1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1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1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1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1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1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1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1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1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1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1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1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1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1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1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1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1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1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1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1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2000"/>
                                        <p:tgtEl>
                                          <p:spTgt spid="241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41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41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1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41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41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1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1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41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41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41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41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41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1697" grpId="0"/>
      <p:bldP spid="241698" grpId="0"/>
      <p:bldP spid="241699" grpId="0"/>
      <p:bldP spid="241700" grpId="0"/>
      <p:bldP spid="241701" grpId="0"/>
      <p:bldP spid="241702" grpId="0"/>
      <p:bldP spid="241703" grpId="0"/>
      <p:bldP spid="241704" grpId="0"/>
      <p:bldP spid="241718" grpId="0" animBg="1"/>
      <p:bldP spid="241719" grpId="0" animBg="1"/>
      <p:bldP spid="241720" grpId="0" animBg="1"/>
      <p:bldP spid="241721" grpId="0" animBg="1"/>
      <p:bldP spid="241722" grpId="0" animBg="1"/>
      <p:bldP spid="241849" grpId="0"/>
      <p:bldP spid="241850" grpId="0"/>
      <p:bldP spid="241851" grpId="0"/>
      <p:bldP spid="241852" grpId="0"/>
      <p:bldP spid="241853" grpId="0"/>
      <p:bldP spid="24185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9ABADB32-FC65-42FF-851B-9306FB46820C}" type="slidenum">
              <a:rPr lang="en-US"/>
              <a:pPr>
                <a:defRPr/>
              </a:pPr>
              <a:t>11</a:t>
            </a:fld>
            <a:r>
              <a:rPr lang="en-US"/>
              <a:t> of 18</a:t>
            </a: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686800" cy="3886200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n-US" sz="7200" smtClean="0">
              <a:latin typeface="Microsoft Sans Serif" pitchFamily="34" charset="0"/>
            </a:endParaRPr>
          </a:p>
          <a:p>
            <a:pPr eaLnBrk="1" hangingPunct="1"/>
            <a:endParaRPr lang="en-US" sz="2400" smtClean="0">
              <a:latin typeface="Microsoft Sans Serif" pitchFamily="34" charset="0"/>
            </a:endParaRPr>
          </a:p>
          <a:p>
            <a:pPr eaLnBrk="1" hangingPunct="1">
              <a:buFontTx/>
              <a:buNone/>
            </a:pPr>
            <a:endParaRPr lang="en-US" sz="2400" smtClean="0">
              <a:latin typeface="Microsoft Sans Serif" pitchFamily="34" charset="0"/>
            </a:endParaRPr>
          </a:p>
          <a:p>
            <a:pPr eaLnBrk="1" hangingPunct="1">
              <a:buFontTx/>
              <a:buNone/>
            </a:pPr>
            <a:endParaRPr lang="en-US" smtClean="0">
              <a:latin typeface="Times New Roman" pitchFamily="18" charset="0"/>
            </a:endParaRPr>
          </a:p>
          <a:p>
            <a:pPr eaLnBrk="1" hangingPunct="1">
              <a:buFont typeface="Wingdings" pitchFamily="2" charset="2"/>
              <a:buChar char="q"/>
            </a:pPr>
            <a:endParaRPr lang="en-US" smtClean="0">
              <a:latin typeface="Times New Roman" pitchFamily="18" charset="0"/>
            </a:endParaRPr>
          </a:p>
        </p:txBody>
      </p:sp>
      <p:sp>
        <p:nvSpPr>
          <p:cNvPr id="13316" name="Text Box 3"/>
          <p:cNvSpPr txBox="1">
            <a:spLocks noChangeArrowheads="1"/>
          </p:cNvSpPr>
          <p:nvPr/>
        </p:nvSpPr>
        <p:spPr bwMode="auto">
          <a:xfrm>
            <a:off x="1774825" y="330200"/>
            <a:ext cx="84867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r>
              <a:rPr lang="en-US" sz="3200" b="1">
                <a:solidFill>
                  <a:srgbClr val="003366"/>
                </a:solidFill>
              </a:rPr>
              <a:t>Priority</a:t>
            </a:r>
          </a:p>
        </p:txBody>
      </p:sp>
      <p:sp>
        <p:nvSpPr>
          <p:cNvPr id="13317" name="Text Box 4"/>
          <p:cNvSpPr txBox="1">
            <a:spLocks noChangeArrowheads="1"/>
          </p:cNvSpPr>
          <p:nvPr/>
        </p:nvSpPr>
        <p:spPr bwMode="auto">
          <a:xfrm>
            <a:off x="738188" y="1339850"/>
            <a:ext cx="2651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r>
              <a:rPr lang="en-US"/>
              <a:t> </a:t>
            </a:r>
          </a:p>
        </p:txBody>
      </p:sp>
      <p:sp>
        <p:nvSpPr>
          <p:cNvPr id="242693" name="Text Box 5"/>
          <p:cNvSpPr txBox="1">
            <a:spLocks noChangeArrowheads="1"/>
          </p:cNvSpPr>
          <p:nvPr/>
        </p:nvSpPr>
        <p:spPr bwMode="auto">
          <a:xfrm>
            <a:off x="657225" y="1397000"/>
            <a:ext cx="8486775" cy="593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>
                <a:solidFill>
                  <a:srgbClr val="003366"/>
                </a:solidFill>
              </a:rPr>
              <a:t> </a:t>
            </a:r>
            <a:r>
              <a:rPr lang="en-US">
                <a:solidFill>
                  <a:schemeClr val="tx1"/>
                </a:solidFill>
              </a:rPr>
              <a:t>priority is associated with each process</a:t>
            </a:r>
          </a:p>
          <a:p>
            <a:pPr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the CPU is allocated to a process with the highest priority</a:t>
            </a:r>
          </a:p>
          <a:p>
            <a:pPr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equal priority processes are scheduled using FIFO</a:t>
            </a:r>
          </a:p>
          <a:p>
            <a:pPr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priority can be high or low; however 0 can mean high priority</a:t>
            </a:r>
          </a:p>
          <a:p>
            <a:pPr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can be preemptive or non-preemptive</a:t>
            </a:r>
          </a:p>
          <a:p>
            <a:pPr eaLnBrk="1" hangingPunct="1"/>
            <a:r>
              <a:rPr lang="en-US">
                <a:solidFill>
                  <a:schemeClr val="tx1"/>
                </a:solidFill>
              </a:rPr>
              <a:t> </a:t>
            </a:r>
          </a:p>
          <a:p>
            <a:pPr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a problem with priority algorithm is starvation</a:t>
            </a:r>
          </a:p>
          <a:p>
            <a:pPr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aging is a technique used to gradually increase the priority </a:t>
            </a:r>
          </a:p>
          <a:p>
            <a:pPr eaLnBrk="1" hangingPunct="1"/>
            <a:r>
              <a:rPr lang="en-US">
                <a:solidFill>
                  <a:schemeClr val="tx1"/>
                </a:solidFill>
              </a:rPr>
              <a:t>  of a process</a:t>
            </a:r>
          </a:p>
          <a:p>
            <a:pPr eaLnBrk="1" hangingPunct="1"/>
            <a:endParaRPr lang="en-US">
              <a:solidFill>
                <a:schemeClr val="tx1"/>
              </a:solidFill>
            </a:endParaRPr>
          </a:p>
          <a:p>
            <a:pPr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73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26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26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26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26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26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26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26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26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26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26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269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269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269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269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269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269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5DCC9F8A-00BA-449F-8938-5D3544EAFCF6}" type="slidenum">
              <a:rPr lang="en-US"/>
              <a:pPr>
                <a:defRPr/>
              </a:pPr>
              <a:t>12</a:t>
            </a:fld>
            <a:r>
              <a:rPr lang="en-US"/>
              <a:t> of 18</a:t>
            </a:r>
          </a:p>
        </p:txBody>
      </p:sp>
      <p:sp>
        <p:nvSpPr>
          <p:cNvPr id="243714" name="Text Box 2"/>
          <p:cNvSpPr txBox="1">
            <a:spLocks noChangeArrowheads="1"/>
          </p:cNvSpPr>
          <p:nvPr/>
        </p:nvSpPr>
        <p:spPr bwMode="auto">
          <a:xfrm>
            <a:off x="285750" y="2354263"/>
            <a:ext cx="311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/>
            <a:r>
              <a:rPr lang="en-US" sz="2000">
                <a:solidFill>
                  <a:schemeClr val="tx1"/>
                </a:solidFill>
                <a:latin typeface="Times New Roman" pitchFamily="18" charset="0"/>
              </a:rPr>
              <a:t>0</a:t>
            </a:r>
          </a:p>
        </p:txBody>
      </p:sp>
      <p:sp>
        <p:nvSpPr>
          <p:cNvPr id="243715" name="Text Box 3"/>
          <p:cNvSpPr txBox="1">
            <a:spLocks noChangeArrowheads="1"/>
          </p:cNvSpPr>
          <p:nvPr/>
        </p:nvSpPr>
        <p:spPr bwMode="auto">
          <a:xfrm>
            <a:off x="609600" y="2338388"/>
            <a:ext cx="311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/>
            <a:r>
              <a:rPr lang="en-US" sz="2000">
                <a:solidFill>
                  <a:schemeClr val="tx1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243716" name="Text Box 4"/>
          <p:cNvSpPr txBox="1">
            <a:spLocks noChangeArrowheads="1"/>
          </p:cNvSpPr>
          <p:nvPr/>
        </p:nvSpPr>
        <p:spPr bwMode="auto">
          <a:xfrm>
            <a:off x="6210300" y="2338388"/>
            <a:ext cx="438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/>
            <a:r>
              <a:rPr lang="en-US" sz="2000">
                <a:solidFill>
                  <a:schemeClr val="tx1"/>
                </a:solidFill>
                <a:latin typeface="Times New Roman" pitchFamily="18" charset="0"/>
              </a:rPr>
              <a:t>13</a:t>
            </a:r>
          </a:p>
        </p:txBody>
      </p:sp>
      <p:sp>
        <p:nvSpPr>
          <p:cNvPr id="243717" name="Text Box 5"/>
          <p:cNvSpPr txBox="1">
            <a:spLocks noChangeArrowheads="1"/>
          </p:cNvSpPr>
          <p:nvPr/>
        </p:nvSpPr>
        <p:spPr bwMode="auto">
          <a:xfrm>
            <a:off x="8115300" y="2362200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/>
            <a:r>
              <a:rPr lang="en-US" sz="2000">
                <a:solidFill>
                  <a:schemeClr val="tx1"/>
                </a:solidFill>
                <a:latin typeface="Times New Roman" pitchFamily="18" charset="0"/>
              </a:rPr>
              <a:t>18</a:t>
            </a:r>
          </a:p>
        </p:txBody>
      </p:sp>
      <p:sp>
        <p:nvSpPr>
          <p:cNvPr id="243718" name="Text Box 6"/>
          <p:cNvSpPr txBox="1">
            <a:spLocks noChangeArrowheads="1"/>
          </p:cNvSpPr>
          <p:nvPr/>
        </p:nvSpPr>
        <p:spPr bwMode="auto">
          <a:xfrm>
            <a:off x="8439150" y="2381250"/>
            <a:ext cx="609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/>
            <a:r>
              <a:rPr lang="en-US" sz="2000">
                <a:solidFill>
                  <a:schemeClr val="tx1"/>
                </a:solidFill>
                <a:latin typeface="Times New Roman" pitchFamily="18" charset="0"/>
              </a:rPr>
              <a:t>19</a:t>
            </a:r>
          </a:p>
        </p:txBody>
      </p:sp>
      <p:sp>
        <p:nvSpPr>
          <p:cNvPr id="243719" name="Text Box 7"/>
          <p:cNvSpPr txBox="1">
            <a:spLocks noChangeArrowheads="1"/>
          </p:cNvSpPr>
          <p:nvPr/>
        </p:nvSpPr>
        <p:spPr bwMode="auto">
          <a:xfrm>
            <a:off x="5600700" y="2357438"/>
            <a:ext cx="438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/>
            <a:r>
              <a:rPr lang="en-US" sz="2000">
                <a:solidFill>
                  <a:schemeClr val="tx1"/>
                </a:solidFill>
                <a:latin typeface="Times New Roman" pitchFamily="18" charset="0"/>
              </a:rPr>
              <a:t>11</a:t>
            </a:r>
          </a:p>
        </p:txBody>
      </p:sp>
      <p:sp>
        <p:nvSpPr>
          <p:cNvPr id="243720" name="Rectangle 8"/>
          <p:cNvSpPr>
            <a:spLocks noChangeArrowheads="1"/>
          </p:cNvSpPr>
          <p:nvPr/>
        </p:nvSpPr>
        <p:spPr bwMode="auto">
          <a:xfrm>
            <a:off x="762000" y="1981200"/>
            <a:ext cx="5105400" cy="438150"/>
          </a:xfrm>
          <a:prstGeom prst="rect">
            <a:avLst/>
          </a:prstGeom>
          <a:solidFill>
            <a:srgbClr val="99CC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tx2"/>
                </a:solidFill>
              </a:rPr>
              <a:t>P1</a:t>
            </a:r>
          </a:p>
        </p:txBody>
      </p:sp>
      <p:sp>
        <p:nvSpPr>
          <p:cNvPr id="243721" name="Rectangle 9"/>
          <p:cNvSpPr>
            <a:spLocks noChangeArrowheads="1"/>
          </p:cNvSpPr>
          <p:nvPr/>
        </p:nvSpPr>
        <p:spPr bwMode="auto">
          <a:xfrm>
            <a:off x="419100" y="1981200"/>
            <a:ext cx="320675" cy="438150"/>
          </a:xfrm>
          <a:prstGeom prst="rect">
            <a:avLst/>
          </a:prstGeom>
          <a:solidFill>
            <a:srgbClr val="00CC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tx2"/>
                </a:solidFill>
                <a:latin typeface="Times New Roman" pitchFamily="18" charset="0"/>
              </a:rPr>
              <a:t>P4</a:t>
            </a:r>
          </a:p>
        </p:txBody>
      </p:sp>
      <p:sp>
        <p:nvSpPr>
          <p:cNvPr id="243722" name="Rectangle 10"/>
          <p:cNvSpPr>
            <a:spLocks noChangeArrowheads="1"/>
          </p:cNvSpPr>
          <p:nvPr/>
        </p:nvSpPr>
        <p:spPr bwMode="auto">
          <a:xfrm>
            <a:off x="8382000" y="1981200"/>
            <a:ext cx="320675" cy="43815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tx2"/>
                </a:solidFill>
                <a:latin typeface="Times New Roman" pitchFamily="18" charset="0"/>
              </a:rPr>
              <a:t>P2</a:t>
            </a:r>
          </a:p>
        </p:txBody>
      </p:sp>
      <p:sp>
        <p:nvSpPr>
          <p:cNvPr id="243723" name="Rectangle 11"/>
          <p:cNvSpPr>
            <a:spLocks noChangeArrowheads="1"/>
          </p:cNvSpPr>
          <p:nvPr/>
        </p:nvSpPr>
        <p:spPr bwMode="auto">
          <a:xfrm>
            <a:off x="5886450" y="1981200"/>
            <a:ext cx="603250" cy="438150"/>
          </a:xfrm>
          <a:prstGeom prst="rect">
            <a:avLst/>
          </a:prstGeom>
          <a:solidFill>
            <a:srgbClr val="33CCCC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tx2"/>
                </a:solidFill>
                <a:latin typeface="Times New Roman" pitchFamily="18" charset="0"/>
              </a:rPr>
              <a:t>P3</a:t>
            </a:r>
          </a:p>
        </p:txBody>
      </p:sp>
      <p:sp>
        <p:nvSpPr>
          <p:cNvPr id="243724" name="Rectangle 12"/>
          <p:cNvSpPr>
            <a:spLocks noChangeArrowheads="1"/>
          </p:cNvSpPr>
          <p:nvPr/>
        </p:nvSpPr>
        <p:spPr bwMode="auto">
          <a:xfrm>
            <a:off x="6515100" y="1981200"/>
            <a:ext cx="1866900" cy="438150"/>
          </a:xfrm>
          <a:prstGeom prst="rect">
            <a:avLst/>
          </a:prstGeom>
          <a:solidFill>
            <a:srgbClr val="CCFF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tx2"/>
                </a:solidFill>
                <a:latin typeface="Times New Roman" pitchFamily="18" charset="0"/>
              </a:rPr>
              <a:t>P5</a:t>
            </a:r>
          </a:p>
        </p:txBody>
      </p:sp>
      <p:sp>
        <p:nvSpPr>
          <p:cNvPr id="14350" name="Text Box 13"/>
          <p:cNvSpPr txBox="1">
            <a:spLocks noChangeArrowheads="1"/>
          </p:cNvSpPr>
          <p:nvPr/>
        </p:nvSpPr>
        <p:spPr bwMode="auto">
          <a:xfrm>
            <a:off x="381000" y="3733800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en-US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4351" name="Text Box 14"/>
          <p:cNvSpPr txBox="1">
            <a:spLocks noChangeArrowheads="1"/>
          </p:cNvSpPr>
          <p:nvPr/>
        </p:nvSpPr>
        <p:spPr bwMode="auto">
          <a:xfrm>
            <a:off x="1747838" y="298450"/>
            <a:ext cx="78613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r>
              <a:rPr lang="en-US" sz="3200" b="1">
                <a:solidFill>
                  <a:srgbClr val="003366"/>
                </a:solidFill>
              </a:rPr>
              <a:t>Priority</a:t>
            </a:r>
          </a:p>
        </p:txBody>
      </p:sp>
      <p:sp>
        <p:nvSpPr>
          <p:cNvPr id="243727" name="Text Box 15"/>
          <p:cNvSpPr txBox="1">
            <a:spLocks noChangeArrowheads="1"/>
          </p:cNvSpPr>
          <p:nvPr/>
        </p:nvSpPr>
        <p:spPr bwMode="auto">
          <a:xfrm>
            <a:off x="0" y="2563813"/>
            <a:ext cx="6200775" cy="410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r>
              <a:rPr lang="en-US">
                <a:solidFill>
                  <a:schemeClr val="tx2"/>
                </a:solidFill>
              </a:rPr>
              <a:t>    </a:t>
            </a:r>
          </a:p>
          <a:p>
            <a:r>
              <a:rPr lang="en-US">
                <a:solidFill>
                  <a:schemeClr val="tx2"/>
                </a:solidFill>
              </a:rPr>
              <a:t> </a:t>
            </a:r>
            <a:r>
              <a:rPr lang="en-US" u="sng">
                <a:solidFill>
                  <a:schemeClr val="tx2"/>
                </a:solidFill>
              </a:rPr>
              <a:t>Step2:-</a:t>
            </a:r>
            <a:r>
              <a:rPr lang="en-US">
                <a:solidFill>
                  <a:schemeClr val="tx2"/>
                </a:solidFill>
              </a:rPr>
              <a:t> Calculate waiting time and average   		    value</a:t>
            </a:r>
          </a:p>
          <a:p>
            <a:endParaRPr lang="en-US">
              <a:solidFill>
                <a:schemeClr val="tx2"/>
              </a:solidFill>
            </a:endParaRPr>
          </a:p>
          <a:p>
            <a:r>
              <a:rPr lang="en-US">
                <a:solidFill>
                  <a:schemeClr val="tx2"/>
                </a:solidFill>
              </a:rPr>
              <a:t>   T</a:t>
            </a:r>
            <a:r>
              <a:rPr lang="en-US" baseline="-25000">
                <a:solidFill>
                  <a:schemeClr val="tx2"/>
                </a:solidFill>
              </a:rPr>
              <a:t>W</a:t>
            </a:r>
            <a:r>
              <a:rPr lang="en-US">
                <a:solidFill>
                  <a:schemeClr val="tx2"/>
                </a:solidFill>
              </a:rPr>
              <a:t>(P1) =     1</a:t>
            </a:r>
          </a:p>
          <a:p>
            <a:r>
              <a:rPr lang="en-US">
                <a:solidFill>
                  <a:schemeClr val="tx2"/>
                </a:solidFill>
              </a:rPr>
              <a:t>   T</a:t>
            </a:r>
            <a:r>
              <a:rPr lang="en-US" baseline="-25000">
                <a:solidFill>
                  <a:schemeClr val="tx2"/>
                </a:solidFill>
              </a:rPr>
              <a:t>W</a:t>
            </a:r>
            <a:r>
              <a:rPr lang="en-US">
                <a:solidFill>
                  <a:schemeClr val="tx2"/>
                </a:solidFill>
              </a:rPr>
              <a:t>(P2) =   18</a:t>
            </a:r>
          </a:p>
          <a:p>
            <a:r>
              <a:rPr lang="en-US">
                <a:solidFill>
                  <a:schemeClr val="tx2"/>
                </a:solidFill>
              </a:rPr>
              <a:t>   T</a:t>
            </a:r>
            <a:r>
              <a:rPr lang="en-US" baseline="-25000">
                <a:solidFill>
                  <a:schemeClr val="tx2"/>
                </a:solidFill>
              </a:rPr>
              <a:t>W</a:t>
            </a:r>
            <a:r>
              <a:rPr lang="en-US">
                <a:solidFill>
                  <a:schemeClr val="tx2"/>
                </a:solidFill>
              </a:rPr>
              <a:t>(P3) =   11 </a:t>
            </a:r>
          </a:p>
          <a:p>
            <a:r>
              <a:rPr lang="en-US">
                <a:solidFill>
                  <a:schemeClr val="tx2"/>
                </a:solidFill>
              </a:rPr>
              <a:t>   Tw(P4) =    0</a:t>
            </a:r>
          </a:p>
          <a:p>
            <a:r>
              <a:rPr lang="en-US">
                <a:solidFill>
                  <a:schemeClr val="tx2"/>
                </a:solidFill>
              </a:rPr>
              <a:t>   Tw(P5) =   13 </a:t>
            </a:r>
          </a:p>
          <a:p>
            <a:r>
              <a:rPr lang="en-US">
                <a:solidFill>
                  <a:schemeClr val="tx2"/>
                </a:solidFill>
              </a:rPr>
              <a:t>   T</a:t>
            </a:r>
            <a:r>
              <a:rPr lang="en-US" baseline="-25000">
                <a:solidFill>
                  <a:schemeClr val="tx2"/>
                </a:solidFill>
              </a:rPr>
              <a:t>W</a:t>
            </a:r>
            <a:r>
              <a:rPr lang="en-US">
                <a:solidFill>
                  <a:schemeClr val="tx2"/>
                </a:solidFill>
              </a:rPr>
              <a:t>(average)=(1+18+11+0+13)/5 	 </a:t>
            </a:r>
          </a:p>
          <a:p>
            <a:r>
              <a:rPr lang="en-US">
                <a:solidFill>
                  <a:schemeClr val="tx2"/>
                </a:solidFill>
              </a:rPr>
              <a:t>   		 = 8.6 Milliseconds</a:t>
            </a:r>
          </a:p>
        </p:txBody>
      </p:sp>
      <p:sp>
        <p:nvSpPr>
          <p:cNvPr id="243728" name="Text Box 16"/>
          <p:cNvSpPr txBox="1">
            <a:spLocks noChangeArrowheads="1"/>
          </p:cNvSpPr>
          <p:nvPr/>
        </p:nvSpPr>
        <p:spPr bwMode="auto">
          <a:xfrm>
            <a:off x="0" y="136525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ctr" eaLnBrk="1" hangingPunct="1"/>
            <a:r>
              <a:rPr lang="en-US" u="sng">
                <a:solidFill>
                  <a:schemeClr val="tx1"/>
                </a:solidFill>
              </a:rPr>
              <a:t>Step1:-</a:t>
            </a:r>
            <a:r>
              <a:rPr lang="en-US">
                <a:solidFill>
                  <a:schemeClr val="tx1"/>
                </a:solidFill>
              </a:rPr>
              <a:t> Draw a Gantt Chart to represent timings for all processes</a:t>
            </a:r>
          </a:p>
        </p:txBody>
      </p:sp>
      <p:sp>
        <p:nvSpPr>
          <p:cNvPr id="14354" name="Text Box 17"/>
          <p:cNvSpPr txBox="1">
            <a:spLocks noChangeArrowheads="1"/>
          </p:cNvSpPr>
          <p:nvPr/>
        </p:nvSpPr>
        <p:spPr bwMode="auto">
          <a:xfrm>
            <a:off x="974725" y="2251075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ctr" eaLnBrk="1" hangingPunct="1"/>
            <a:endParaRPr lang="en-US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4355" name="Text Box 18"/>
          <p:cNvSpPr txBox="1">
            <a:spLocks noChangeArrowheads="1"/>
          </p:cNvSpPr>
          <p:nvPr/>
        </p:nvSpPr>
        <p:spPr bwMode="auto">
          <a:xfrm>
            <a:off x="1317625" y="2403475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ctr" eaLnBrk="1" hangingPunct="1"/>
            <a:endParaRPr lang="en-US" b="1">
              <a:solidFill>
                <a:schemeClr val="tx1"/>
              </a:solidFill>
              <a:latin typeface="Times New Roman" pitchFamily="18" charset="0"/>
            </a:endParaRPr>
          </a:p>
        </p:txBody>
      </p:sp>
      <p:graphicFrame>
        <p:nvGraphicFramePr>
          <p:cNvPr id="243768" name="Group 56"/>
          <p:cNvGraphicFramePr>
            <a:graphicFrameLocks noGrp="1"/>
          </p:cNvGraphicFramePr>
          <p:nvPr/>
        </p:nvGraphicFramePr>
        <p:xfrm>
          <a:off x="4794250" y="3581400"/>
          <a:ext cx="4191000" cy="2852868"/>
        </p:xfrm>
        <a:graphic>
          <a:graphicData uri="http://schemas.openxmlformats.org/drawingml/2006/table">
            <a:tbl>
              <a:tblPr/>
              <a:tblGrid>
                <a:gridCol w="1081088"/>
                <a:gridCol w="1773237"/>
                <a:gridCol w="1336675"/>
              </a:tblGrid>
              <a:tr h="10240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Microsoft Sans Serif" pitchFamily="34" charset="0"/>
                        </a:rPr>
                        <a:t>Process </a:t>
                      </a:r>
                    </a:p>
                  </a:txBody>
                  <a:tcPr marT="45715" marB="4571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Microsoft Sans Serif" pitchFamily="34" charset="0"/>
                        </a:rPr>
                        <a:t>Burst Time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Microsoft Sans Serif" pitchFamily="34" charset="0"/>
                        </a:rPr>
                        <a:t>(Milliseconds)</a:t>
                      </a:r>
                    </a:p>
                  </a:txBody>
                  <a:tcPr marT="45715" marB="4571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Microsoft Sans Serif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Microsoft Sans Serif" pitchFamily="34" charset="0"/>
                        </a:rPr>
                        <a:t>Priority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Microsoft Sans Serif" pitchFamily="34" charset="0"/>
                        </a:rPr>
                        <a:t>   </a:t>
                      </a:r>
                    </a:p>
                  </a:txBody>
                  <a:tcPr marT="45715" marB="4571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</a:tr>
              <a:tr h="3657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Microsoft Sans Serif" pitchFamily="34" charset="0"/>
                        </a:rPr>
                        <a:t>P1</a:t>
                      </a:r>
                    </a:p>
                  </a:txBody>
                  <a:tcPr marT="45715" marB="4571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Microsoft Sans Serif" pitchFamily="34" charset="0"/>
                        </a:rPr>
                        <a:t>10</a:t>
                      </a:r>
                    </a:p>
                  </a:txBody>
                  <a:tcPr marT="45715" marB="4571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Microsoft Sans Serif" pitchFamily="34" charset="0"/>
                        </a:rPr>
                        <a:t>3</a:t>
                      </a:r>
                    </a:p>
                  </a:txBody>
                  <a:tcPr marT="45715" marB="4571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</a:tr>
              <a:tr h="3657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Microsoft Sans Serif" pitchFamily="34" charset="0"/>
                        </a:rPr>
                        <a:t>P2</a:t>
                      </a:r>
                    </a:p>
                  </a:txBody>
                  <a:tcPr marT="45715" marB="4571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Microsoft Sans Serif" pitchFamily="34" charset="0"/>
                        </a:rPr>
                        <a:t>1</a:t>
                      </a:r>
                    </a:p>
                  </a:txBody>
                  <a:tcPr marT="45715" marB="4571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Microsoft Sans Serif" pitchFamily="34" charset="0"/>
                        </a:rPr>
                        <a:t>1</a:t>
                      </a:r>
                    </a:p>
                  </a:txBody>
                  <a:tcPr marT="45715" marB="4571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</a:tr>
              <a:tr h="3657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Microsoft Sans Serif" pitchFamily="34" charset="0"/>
                        </a:rPr>
                        <a:t>P3</a:t>
                      </a:r>
                    </a:p>
                  </a:txBody>
                  <a:tcPr marT="45715" marB="4571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Microsoft Sans Serif" pitchFamily="34" charset="0"/>
                        </a:rPr>
                        <a:t>2</a:t>
                      </a:r>
                    </a:p>
                  </a:txBody>
                  <a:tcPr marT="45715" marB="4571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Microsoft Sans Serif" pitchFamily="34" charset="0"/>
                        </a:rPr>
                        <a:t>3</a:t>
                      </a:r>
                    </a:p>
                  </a:txBody>
                  <a:tcPr marT="45715" marB="4571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</a:tr>
              <a:tr h="3657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Microsoft Sans Serif" pitchFamily="34" charset="0"/>
                        </a:rPr>
                        <a:t>P4</a:t>
                      </a:r>
                    </a:p>
                  </a:txBody>
                  <a:tcPr marT="45715" marB="4571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Microsoft Sans Serif" pitchFamily="34" charset="0"/>
                        </a:rPr>
                        <a:t>1</a:t>
                      </a:r>
                    </a:p>
                  </a:txBody>
                  <a:tcPr marT="45715" marB="4571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Microsoft Sans Serif" pitchFamily="34" charset="0"/>
                        </a:rPr>
                        <a:t>4</a:t>
                      </a:r>
                    </a:p>
                  </a:txBody>
                  <a:tcPr marT="45715" marB="4571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</a:tr>
              <a:tr h="3657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Microsoft Sans Serif" pitchFamily="34" charset="0"/>
                        </a:rPr>
                        <a:t>P5</a:t>
                      </a:r>
                    </a:p>
                  </a:txBody>
                  <a:tcPr marT="45715" marB="4571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Microsoft Sans Serif" pitchFamily="34" charset="0"/>
                        </a:rPr>
                        <a:t>5</a:t>
                      </a:r>
                    </a:p>
                  </a:txBody>
                  <a:tcPr marT="45715" marB="4571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Microsoft Sans Serif" pitchFamily="34" charset="0"/>
                        </a:rPr>
                        <a:t>2</a:t>
                      </a:r>
                    </a:p>
                  </a:txBody>
                  <a:tcPr marT="45715" marB="4571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2082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3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3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3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3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3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3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3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3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3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3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3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3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3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3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3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3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3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3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3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3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3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3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3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3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3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3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43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43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714" grpId="0"/>
      <p:bldP spid="243715" grpId="0"/>
      <p:bldP spid="243716" grpId="0"/>
      <p:bldP spid="243717" grpId="0"/>
      <p:bldP spid="243718" grpId="0"/>
      <p:bldP spid="243719" grpId="0"/>
      <p:bldP spid="243720" grpId="0" animBg="1"/>
      <p:bldP spid="243721" grpId="0" animBg="1"/>
      <p:bldP spid="243722" grpId="0" animBg="1"/>
      <p:bldP spid="243723" grpId="0" animBg="1"/>
      <p:bldP spid="243724" grpId="0" animBg="1"/>
      <p:bldP spid="243727" grpId="0"/>
      <p:bldP spid="2437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747A6434-F5D4-4492-91C3-A47F192F98AE}" type="slidenum">
              <a:rPr lang="en-US"/>
              <a:pPr>
                <a:defRPr/>
              </a:pPr>
              <a:t>13</a:t>
            </a:fld>
            <a:r>
              <a:rPr lang="en-US"/>
              <a:t> of 18</a:t>
            </a:r>
          </a:p>
        </p:txBody>
      </p:sp>
      <p:sp>
        <p:nvSpPr>
          <p:cNvPr id="15363" name="Text Box 2"/>
          <p:cNvSpPr txBox="1">
            <a:spLocks noChangeArrowheads="1"/>
          </p:cNvSpPr>
          <p:nvPr/>
        </p:nvSpPr>
        <p:spPr bwMode="auto">
          <a:xfrm>
            <a:off x="381000" y="3733800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en-US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5364" name="Text Box 3"/>
          <p:cNvSpPr txBox="1">
            <a:spLocks noChangeArrowheads="1"/>
          </p:cNvSpPr>
          <p:nvPr/>
        </p:nvSpPr>
        <p:spPr bwMode="auto">
          <a:xfrm>
            <a:off x="1317625" y="2403475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ctr" eaLnBrk="1" hangingPunct="1"/>
            <a:endParaRPr lang="en-US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44740" name="Rectangle 4"/>
          <p:cNvSpPr>
            <a:spLocks noChangeArrowheads="1"/>
          </p:cNvSpPr>
          <p:nvPr/>
        </p:nvSpPr>
        <p:spPr bwMode="auto">
          <a:xfrm>
            <a:off x="0" y="1301750"/>
            <a:ext cx="878205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u="sng">
                <a:solidFill>
                  <a:schemeClr val="tx1"/>
                </a:solidFill>
              </a:rPr>
              <a:t>Step-3</a:t>
            </a:r>
            <a:r>
              <a:rPr lang="en-US">
                <a:solidFill>
                  <a:schemeClr val="tx1"/>
                </a:solidFill>
              </a:rPr>
              <a:t>: Calculate turn-around times and average value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>
                <a:solidFill>
                  <a:schemeClr val="tx1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244741" name="Text Box 5"/>
          <p:cNvSpPr txBox="1">
            <a:spLocks noChangeArrowheads="1"/>
          </p:cNvSpPr>
          <p:nvPr/>
        </p:nvSpPr>
        <p:spPr bwMode="auto">
          <a:xfrm>
            <a:off x="2844800" y="2506663"/>
            <a:ext cx="2209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b="1">
                <a:solidFill>
                  <a:schemeClr val="tx1"/>
                </a:solidFill>
                <a:latin typeface="Times New Roman" pitchFamily="18" charset="0"/>
              </a:rPr>
              <a:t>T</a:t>
            </a:r>
            <a:r>
              <a:rPr lang="en-US" b="1" baseline="-25000">
                <a:solidFill>
                  <a:schemeClr val="tx1"/>
                </a:solidFill>
                <a:latin typeface="Times New Roman" pitchFamily="18" charset="0"/>
              </a:rPr>
              <a:t>T</a:t>
            </a:r>
            <a:r>
              <a:rPr lang="en-US" b="1">
                <a:solidFill>
                  <a:schemeClr val="tx1"/>
                </a:solidFill>
                <a:latin typeface="Times New Roman" pitchFamily="18" charset="0"/>
              </a:rPr>
              <a:t> = T</a:t>
            </a:r>
            <a:r>
              <a:rPr lang="en-US" b="1" baseline="-25000">
                <a:solidFill>
                  <a:schemeClr val="tx1"/>
                </a:solidFill>
                <a:latin typeface="Times New Roman" pitchFamily="18" charset="0"/>
              </a:rPr>
              <a:t>w</a:t>
            </a:r>
            <a:r>
              <a:rPr lang="en-US" b="1">
                <a:solidFill>
                  <a:schemeClr val="tx1"/>
                </a:solidFill>
                <a:latin typeface="Times New Roman" pitchFamily="18" charset="0"/>
              </a:rPr>
              <a:t>+T</a:t>
            </a:r>
            <a:r>
              <a:rPr lang="en-US" b="1" baseline="-25000">
                <a:solidFill>
                  <a:schemeClr val="tx1"/>
                </a:solidFill>
                <a:latin typeface="Times New Roman" pitchFamily="18" charset="0"/>
              </a:rPr>
              <a:t>B</a:t>
            </a:r>
            <a:endParaRPr lang="en-US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44742" name="Text Box 6"/>
          <p:cNvSpPr txBox="1">
            <a:spLocks noChangeArrowheads="1"/>
          </p:cNvSpPr>
          <p:nvPr/>
        </p:nvSpPr>
        <p:spPr bwMode="auto">
          <a:xfrm>
            <a:off x="-800100" y="5175250"/>
            <a:ext cx="617220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>
                <a:solidFill>
                  <a:schemeClr val="tx1"/>
                </a:solidFill>
              </a:rPr>
              <a:t>Average turn around time is 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>
                <a:solidFill>
                  <a:schemeClr val="tx1"/>
                </a:solidFill>
              </a:rPr>
              <a:t>(11+19+13+1+18)/5 = (62/5)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>
                <a:solidFill>
                  <a:schemeClr val="tx1"/>
                </a:solidFill>
                <a:sym typeface="Wingdings" pitchFamily="2" charset="2"/>
              </a:rPr>
              <a:t>=</a:t>
            </a:r>
            <a:r>
              <a:rPr lang="en-US">
                <a:solidFill>
                  <a:schemeClr val="tx1"/>
                </a:solidFill>
              </a:rPr>
              <a:t>12.4 Milliseconds</a:t>
            </a:r>
          </a:p>
        </p:txBody>
      </p:sp>
      <p:sp>
        <p:nvSpPr>
          <p:cNvPr id="244743" name="Text Box 7"/>
          <p:cNvSpPr txBox="1">
            <a:spLocks noChangeArrowheads="1"/>
          </p:cNvSpPr>
          <p:nvPr/>
        </p:nvSpPr>
        <p:spPr bwMode="auto">
          <a:xfrm>
            <a:off x="38100" y="3409950"/>
            <a:ext cx="3238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>
                <a:solidFill>
                  <a:schemeClr val="tx1"/>
                </a:solidFill>
              </a:rPr>
              <a:t>T</a:t>
            </a:r>
            <a:r>
              <a:rPr lang="en-US" baseline="-25000">
                <a:solidFill>
                  <a:schemeClr val="tx1"/>
                </a:solidFill>
              </a:rPr>
              <a:t>T</a:t>
            </a:r>
            <a:r>
              <a:rPr lang="en-US">
                <a:solidFill>
                  <a:schemeClr val="tx1"/>
                </a:solidFill>
              </a:rPr>
              <a:t>(P2)=(18+1)=</a:t>
            </a:r>
            <a:r>
              <a:rPr lang="en-US">
                <a:solidFill>
                  <a:schemeClr val="tx1"/>
                </a:solidFill>
                <a:sym typeface="Wingdings" pitchFamily="2" charset="2"/>
              </a:rPr>
              <a:t>1</a:t>
            </a:r>
            <a:r>
              <a:rPr lang="en-US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244744" name="Text Box 8"/>
          <p:cNvSpPr txBox="1">
            <a:spLocks noChangeArrowheads="1"/>
          </p:cNvSpPr>
          <p:nvPr/>
        </p:nvSpPr>
        <p:spPr bwMode="auto">
          <a:xfrm>
            <a:off x="-247650" y="3829050"/>
            <a:ext cx="421005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>
                <a:solidFill>
                  <a:schemeClr val="tx1"/>
                </a:solidFill>
              </a:rPr>
              <a:t>    T</a:t>
            </a:r>
            <a:r>
              <a:rPr lang="en-US" baseline="-25000">
                <a:solidFill>
                  <a:schemeClr val="tx1"/>
                </a:solidFill>
              </a:rPr>
              <a:t>T</a:t>
            </a:r>
            <a:r>
              <a:rPr lang="en-US">
                <a:solidFill>
                  <a:schemeClr val="tx1"/>
                </a:solidFill>
              </a:rPr>
              <a:t>(P3)=(11+2)=13</a:t>
            </a:r>
          </a:p>
          <a:p>
            <a:pPr algn="just" eaLnBrk="1" hangingPunct="1">
              <a:spcBef>
                <a:spcPct val="50000"/>
              </a:spcBef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44745" name="Text Box 9"/>
          <p:cNvSpPr txBox="1">
            <a:spLocks noChangeArrowheads="1"/>
          </p:cNvSpPr>
          <p:nvPr/>
        </p:nvSpPr>
        <p:spPr bwMode="auto">
          <a:xfrm>
            <a:off x="57150" y="4229100"/>
            <a:ext cx="3886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>
                <a:solidFill>
                  <a:schemeClr val="tx1"/>
                </a:solidFill>
              </a:rPr>
              <a:t>T</a:t>
            </a:r>
            <a:r>
              <a:rPr lang="en-US" baseline="-25000">
                <a:solidFill>
                  <a:schemeClr val="tx1"/>
                </a:solidFill>
              </a:rPr>
              <a:t>T</a:t>
            </a:r>
            <a:r>
              <a:rPr lang="en-US">
                <a:solidFill>
                  <a:schemeClr val="tx1"/>
                </a:solidFill>
              </a:rPr>
              <a:t>(P4)=(0+1)  =</a:t>
            </a:r>
            <a:r>
              <a:rPr lang="en-US">
                <a:solidFill>
                  <a:schemeClr val="tx1"/>
                </a:solidFill>
                <a:sym typeface="Wingdings" pitchFamily="2" charset="2"/>
              </a:rPr>
              <a:t>  </a:t>
            </a:r>
            <a:r>
              <a:rPr lang="en-US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44746" name="Text Box 10"/>
          <p:cNvSpPr txBox="1">
            <a:spLocks noChangeArrowheads="1"/>
          </p:cNvSpPr>
          <p:nvPr/>
        </p:nvSpPr>
        <p:spPr bwMode="auto">
          <a:xfrm>
            <a:off x="57150" y="4724400"/>
            <a:ext cx="411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>
                <a:solidFill>
                  <a:schemeClr val="tx1"/>
                </a:solidFill>
              </a:rPr>
              <a:t>T</a:t>
            </a:r>
            <a:r>
              <a:rPr lang="en-US" baseline="-25000">
                <a:solidFill>
                  <a:schemeClr val="tx1"/>
                </a:solidFill>
              </a:rPr>
              <a:t>T</a:t>
            </a:r>
            <a:r>
              <a:rPr lang="en-US">
                <a:solidFill>
                  <a:schemeClr val="tx1"/>
                </a:solidFill>
              </a:rPr>
              <a:t>(P5)=(13+5)=18</a:t>
            </a:r>
          </a:p>
        </p:txBody>
      </p:sp>
      <p:sp>
        <p:nvSpPr>
          <p:cNvPr id="244747" name="Text Box 11"/>
          <p:cNvSpPr txBox="1">
            <a:spLocks noChangeArrowheads="1"/>
          </p:cNvSpPr>
          <p:nvPr/>
        </p:nvSpPr>
        <p:spPr bwMode="auto">
          <a:xfrm>
            <a:off x="0" y="2895600"/>
            <a:ext cx="449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>
                <a:solidFill>
                  <a:schemeClr val="tx1"/>
                </a:solidFill>
              </a:rPr>
              <a:t>T</a:t>
            </a:r>
            <a:r>
              <a:rPr lang="en-US" baseline="-25000">
                <a:solidFill>
                  <a:schemeClr val="tx1"/>
                </a:solidFill>
              </a:rPr>
              <a:t>T</a:t>
            </a:r>
            <a:r>
              <a:rPr lang="en-US">
                <a:solidFill>
                  <a:schemeClr val="tx1"/>
                </a:solidFill>
              </a:rPr>
              <a:t>(P1)=(1+ 10)=11</a:t>
            </a:r>
          </a:p>
        </p:txBody>
      </p:sp>
      <p:sp>
        <p:nvSpPr>
          <p:cNvPr id="244748" name="Text Box 12"/>
          <p:cNvSpPr txBox="1">
            <a:spLocks noChangeArrowheads="1"/>
          </p:cNvSpPr>
          <p:nvPr/>
        </p:nvSpPr>
        <p:spPr bwMode="auto">
          <a:xfrm>
            <a:off x="609600" y="2338388"/>
            <a:ext cx="311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/>
            <a:r>
              <a:rPr lang="en-US" sz="2000">
                <a:solidFill>
                  <a:schemeClr val="tx1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244749" name="Text Box 13"/>
          <p:cNvSpPr txBox="1">
            <a:spLocks noChangeArrowheads="1"/>
          </p:cNvSpPr>
          <p:nvPr/>
        </p:nvSpPr>
        <p:spPr bwMode="auto">
          <a:xfrm>
            <a:off x="6210300" y="2338388"/>
            <a:ext cx="438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/>
            <a:r>
              <a:rPr lang="en-US" sz="2000">
                <a:solidFill>
                  <a:schemeClr val="tx1"/>
                </a:solidFill>
                <a:latin typeface="Times New Roman" pitchFamily="18" charset="0"/>
              </a:rPr>
              <a:t>13</a:t>
            </a:r>
          </a:p>
        </p:txBody>
      </p:sp>
      <p:sp>
        <p:nvSpPr>
          <p:cNvPr id="244750" name="Text Box 14"/>
          <p:cNvSpPr txBox="1">
            <a:spLocks noChangeArrowheads="1"/>
          </p:cNvSpPr>
          <p:nvPr/>
        </p:nvSpPr>
        <p:spPr bwMode="auto">
          <a:xfrm>
            <a:off x="8115300" y="2362200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/>
            <a:r>
              <a:rPr lang="en-US" sz="2000">
                <a:solidFill>
                  <a:schemeClr val="tx1"/>
                </a:solidFill>
                <a:latin typeface="Times New Roman" pitchFamily="18" charset="0"/>
              </a:rPr>
              <a:t>18</a:t>
            </a:r>
          </a:p>
        </p:txBody>
      </p:sp>
      <p:sp>
        <p:nvSpPr>
          <p:cNvPr id="15376" name="Text Box 20"/>
          <p:cNvSpPr txBox="1">
            <a:spLocks noChangeArrowheads="1"/>
          </p:cNvSpPr>
          <p:nvPr/>
        </p:nvSpPr>
        <p:spPr bwMode="auto">
          <a:xfrm>
            <a:off x="974725" y="2251075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ctr" eaLnBrk="1" hangingPunct="1"/>
            <a:endParaRPr lang="en-US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44757" name="Text Box 21"/>
          <p:cNvSpPr txBox="1">
            <a:spLocks noChangeArrowheads="1"/>
          </p:cNvSpPr>
          <p:nvPr/>
        </p:nvSpPr>
        <p:spPr bwMode="auto">
          <a:xfrm>
            <a:off x="285750" y="2354263"/>
            <a:ext cx="311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/>
            <a:r>
              <a:rPr lang="en-US" sz="2000">
                <a:solidFill>
                  <a:schemeClr val="tx1"/>
                </a:solidFill>
                <a:latin typeface="Times New Roman" pitchFamily="18" charset="0"/>
              </a:rPr>
              <a:t>0</a:t>
            </a:r>
          </a:p>
        </p:txBody>
      </p:sp>
      <p:graphicFrame>
        <p:nvGraphicFramePr>
          <p:cNvPr id="244798" name="Group 62"/>
          <p:cNvGraphicFramePr>
            <a:graphicFrameLocks noGrp="1"/>
          </p:cNvGraphicFramePr>
          <p:nvPr/>
        </p:nvGraphicFramePr>
        <p:xfrm>
          <a:off x="4419600" y="3048000"/>
          <a:ext cx="4724400" cy="2852868"/>
        </p:xfrm>
        <a:graphic>
          <a:graphicData uri="http://schemas.openxmlformats.org/drawingml/2006/table">
            <a:tbl>
              <a:tblPr/>
              <a:tblGrid>
                <a:gridCol w="1363663"/>
                <a:gridCol w="2044700"/>
                <a:gridCol w="1316037"/>
              </a:tblGrid>
              <a:tr h="10240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Process </a:t>
                      </a:r>
                    </a:p>
                  </a:txBody>
                  <a:tcPr marT="45715" marB="4571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Burst Time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(Milliseconds)</a:t>
                      </a:r>
                    </a:p>
                  </a:txBody>
                  <a:tcPr marT="45715" marB="4571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Priority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   </a:t>
                      </a:r>
                    </a:p>
                  </a:txBody>
                  <a:tcPr marT="45715" marB="4571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657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P1</a:t>
                      </a:r>
                    </a:p>
                  </a:txBody>
                  <a:tcPr marT="45715" marB="4571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10</a:t>
                      </a:r>
                    </a:p>
                  </a:txBody>
                  <a:tcPr marT="45715" marB="4571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3</a:t>
                      </a:r>
                    </a:p>
                  </a:txBody>
                  <a:tcPr marT="45715" marB="4571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657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P2</a:t>
                      </a:r>
                    </a:p>
                  </a:txBody>
                  <a:tcPr marT="45715" marB="4571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1</a:t>
                      </a:r>
                    </a:p>
                  </a:txBody>
                  <a:tcPr marT="45715" marB="4571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1</a:t>
                      </a:r>
                    </a:p>
                  </a:txBody>
                  <a:tcPr marT="45715" marB="4571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657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P3</a:t>
                      </a:r>
                    </a:p>
                  </a:txBody>
                  <a:tcPr marT="45715" marB="4571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2</a:t>
                      </a:r>
                    </a:p>
                  </a:txBody>
                  <a:tcPr marT="45715" marB="4571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3</a:t>
                      </a:r>
                    </a:p>
                  </a:txBody>
                  <a:tcPr marT="45715" marB="4571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657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P4</a:t>
                      </a:r>
                    </a:p>
                  </a:txBody>
                  <a:tcPr marT="45715" marB="4571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1</a:t>
                      </a:r>
                    </a:p>
                  </a:txBody>
                  <a:tcPr marT="45715" marB="4571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4</a:t>
                      </a:r>
                    </a:p>
                  </a:txBody>
                  <a:tcPr marT="45715" marB="4571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657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P5</a:t>
                      </a:r>
                    </a:p>
                  </a:txBody>
                  <a:tcPr marT="45715" marB="4571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5</a:t>
                      </a:r>
                    </a:p>
                  </a:txBody>
                  <a:tcPr marT="45715" marB="4571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2</a:t>
                      </a:r>
                    </a:p>
                  </a:txBody>
                  <a:tcPr marT="45715" marB="45715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244795" name="Text Box 59"/>
          <p:cNvSpPr txBox="1">
            <a:spLocks noChangeArrowheads="1"/>
          </p:cNvSpPr>
          <p:nvPr/>
        </p:nvSpPr>
        <p:spPr bwMode="auto">
          <a:xfrm>
            <a:off x="8458200" y="2362200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/>
            <a:r>
              <a:rPr lang="en-US" sz="2000">
                <a:solidFill>
                  <a:schemeClr val="tx1"/>
                </a:solidFill>
                <a:latin typeface="Times New Roman" pitchFamily="18" charset="0"/>
              </a:rPr>
              <a:t>19</a:t>
            </a:r>
          </a:p>
        </p:txBody>
      </p:sp>
      <p:sp>
        <p:nvSpPr>
          <p:cNvPr id="244796" name="Text Box 60"/>
          <p:cNvSpPr txBox="1">
            <a:spLocks noChangeArrowheads="1"/>
          </p:cNvSpPr>
          <p:nvPr/>
        </p:nvSpPr>
        <p:spPr bwMode="auto">
          <a:xfrm>
            <a:off x="5600700" y="2357438"/>
            <a:ext cx="438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/>
            <a:r>
              <a:rPr lang="en-US" sz="2000">
                <a:solidFill>
                  <a:schemeClr val="tx1"/>
                </a:solidFill>
                <a:latin typeface="Times New Roman" pitchFamily="18" charset="0"/>
              </a:rPr>
              <a:t>11</a:t>
            </a:r>
          </a:p>
        </p:txBody>
      </p:sp>
      <p:sp>
        <p:nvSpPr>
          <p:cNvPr id="15410" name="Text Box 61"/>
          <p:cNvSpPr txBox="1">
            <a:spLocks noChangeArrowheads="1"/>
          </p:cNvSpPr>
          <p:nvPr/>
        </p:nvSpPr>
        <p:spPr bwMode="auto">
          <a:xfrm>
            <a:off x="1890713" y="312738"/>
            <a:ext cx="84867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r>
              <a:rPr lang="en-US" sz="3200" b="1">
                <a:solidFill>
                  <a:srgbClr val="003366"/>
                </a:solidFill>
              </a:rPr>
              <a:t>Priority</a:t>
            </a:r>
          </a:p>
        </p:txBody>
      </p:sp>
      <p:sp>
        <p:nvSpPr>
          <p:cNvPr id="244799" name="Rectangle 63"/>
          <p:cNvSpPr>
            <a:spLocks noChangeArrowheads="1"/>
          </p:cNvSpPr>
          <p:nvPr/>
        </p:nvSpPr>
        <p:spPr bwMode="auto">
          <a:xfrm>
            <a:off x="762000" y="1981200"/>
            <a:ext cx="5105400" cy="438150"/>
          </a:xfrm>
          <a:prstGeom prst="rect">
            <a:avLst/>
          </a:prstGeom>
          <a:solidFill>
            <a:srgbClr val="99CC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tx2"/>
                </a:solidFill>
              </a:rPr>
              <a:t>P1</a:t>
            </a:r>
          </a:p>
        </p:txBody>
      </p:sp>
      <p:sp>
        <p:nvSpPr>
          <p:cNvPr id="244800" name="Rectangle 64"/>
          <p:cNvSpPr>
            <a:spLocks noChangeArrowheads="1"/>
          </p:cNvSpPr>
          <p:nvPr/>
        </p:nvSpPr>
        <p:spPr bwMode="auto">
          <a:xfrm>
            <a:off x="419100" y="1981200"/>
            <a:ext cx="320675" cy="438150"/>
          </a:xfrm>
          <a:prstGeom prst="rect">
            <a:avLst/>
          </a:prstGeom>
          <a:solidFill>
            <a:srgbClr val="00CC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tx2"/>
                </a:solidFill>
                <a:latin typeface="Times New Roman" pitchFamily="18" charset="0"/>
              </a:rPr>
              <a:t>P4</a:t>
            </a:r>
          </a:p>
        </p:txBody>
      </p:sp>
      <p:sp>
        <p:nvSpPr>
          <p:cNvPr id="244801" name="Rectangle 65"/>
          <p:cNvSpPr>
            <a:spLocks noChangeArrowheads="1"/>
          </p:cNvSpPr>
          <p:nvPr/>
        </p:nvSpPr>
        <p:spPr bwMode="auto">
          <a:xfrm>
            <a:off x="8382000" y="1981200"/>
            <a:ext cx="320675" cy="43815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tx2"/>
                </a:solidFill>
                <a:latin typeface="Times New Roman" pitchFamily="18" charset="0"/>
              </a:rPr>
              <a:t>P2</a:t>
            </a:r>
          </a:p>
        </p:txBody>
      </p:sp>
      <p:sp>
        <p:nvSpPr>
          <p:cNvPr id="244802" name="Rectangle 66"/>
          <p:cNvSpPr>
            <a:spLocks noChangeArrowheads="1"/>
          </p:cNvSpPr>
          <p:nvPr/>
        </p:nvSpPr>
        <p:spPr bwMode="auto">
          <a:xfrm>
            <a:off x="5886450" y="1981200"/>
            <a:ext cx="603250" cy="438150"/>
          </a:xfrm>
          <a:prstGeom prst="rect">
            <a:avLst/>
          </a:prstGeom>
          <a:solidFill>
            <a:srgbClr val="33CCCC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tx2"/>
                </a:solidFill>
                <a:latin typeface="Times New Roman" pitchFamily="18" charset="0"/>
              </a:rPr>
              <a:t>P3</a:t>
            </a:r>
          </a:p>
        </p:txBody>
      </p:sp>
      <p:sp>
        <p:nvSpPr>
          <p:cNvPr id="244803" name="Rectangle 67"/>
          <p:cNvSpPr>
            <a:spLocks noChangeArrowheads="1"/>
          </p:cNvSpPr>
          <p:nvPr/>
        </p:nvSpPr>
        <p:spPr bwMode="auto">
          <a:xfrm>
            <a:off x="6515100" y="1981200"/>
            <a:ext cx="1866900" cy="438150"/>
          </a:xfrm>
          <a:prstGeom prst="rect">
            <a:avLst/>
          </a:prstGeom>
          <a:solidFill>
            <a:srgbClr val="CCFF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chemeClr val="tx2"/>
                </a:solidFill>
                <a:latin typeface="Times New Roman" pitchFamily="18" charset="0"/>
              </a:rPr>
              <a:t>P5</a:t>
            </a:r>
          </a:p>
        </p:txBody>
      </p:sp>
    </p:spTree>
    <p:extLst>
      <p:ext uri="{BB962C8B-B14F-4D97-AF65-F5344CB8AC3E}">
        <p14:creationId xmlns:p14="http://schemas.microsoft.com/office/powerpoint/2010/main" val="1384494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4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4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4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4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4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4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4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4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4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4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4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4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4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4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4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4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4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4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4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4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4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4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4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4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4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4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2000"/>
                                        <p:tgtEl>
                                          <p:spTgt spid="244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44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44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47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44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44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4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4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44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447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447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44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44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740" grpId="0"/>
      <p:bldP spid="244741" grpId="0"/>
      <p:bldP spid="244742" grpId="0"/>
      <p:bldP spid="244743" grpId="0"/>
      <p:bldP spid="244744" grpId="0"/>
      <p:bldP spid="244745" grpId="0"/>
      <p:bldP spid="244746" grpId="0"/>
      <p:bldP spid="244747" grpId="0"/>
      <p:bldP spid="244748" grpId="0"/>
      <p:bldP spid="244749" grpId="0"/>
      <p:bldP spid="244750" grpId="0"/>
      <p:bldP spid="244757" grpId="0"/>
      <p:bldP spid="244795" grpId="0"/>
      <p:bldP spid="244796" grpId="0"/>
      <p:bldP spid="244799" grpId="0" animBg="1"/>
      <p:bldP spid="244800" grpId="0" animBg="1"/>
      <p:bldP spid="244801" grpId="0" animBg="1"/>
      <p:bldP spid="244802" grpId="0" animBg="1"/>
      <p:bldP spid="24480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F3BF6261-2635-423E-96B0-27E85D589FB8}" type="slidenum">
              <a:rPr lang="en-US"/>
              <a:pPr>
                <a:defRPr/>
              </a:pPr>
              <a:t>14</a:t>
            </a:fld>
            <a:r>
              <a:rPr lang="en-US"/>
              <a:t> of 18</a:t>
            </a:r>
          </a:p>
        </p:txBody>
      </p:sp>
      <p:sp>
        <p:nvSpPr>
          <p:cNvPr id="16387" name="Text Box 2"/>
          <p:cNvSpPr txBox="1">
            <a:spLocks noChangeArrowheads="1"/>
          </p:cNvSpPr>
          <p:nvPr/>
        </p:nvSpPr>
        <p:spPr bwMode="auto">
          <a:xfrm>
            <a:off x="1719263" y="411163"/>
            <a:ext cx="49180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r>
              <a:rPr lang="en-US" sz="3200" b="1">
                <a:solidFill>
                  <a:srgbClr val="003366"/>
                </a:solidFill>
                <a:latin typeface="Arial" charset="0"/>
              </a:rPr>
              <a:t>Quick Review Questions</a:t>
            </a:r>
            <a:endParaRPr lang="en-US" sz="3200">
              <a:solidFill>
                <a:srgbClr val="003366"/>
              </a:solidFill>
              <a:latin typeface="Arial" charset="0"/>
            </a:endParaRPr>
          </a:p>
        </p:txBody>
      </p:sp>
      <p:sp>
        <p:nvSpPr>
          <p:cNvPr id="16388" name="Text Box 3"/>
          <p:cNvSpPr txBox="1">
            <a:spLocks noChangeArrowheads="1"/>
          </p:cNvSpPr>
          <p:nvPr/>
        </p:nvSpPr>
        <p:spPr bwMode="auto">
          <a:xfrm>
            <a:off x="457200" y="1576388"/>
            <a:ext cx="8158163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endParaRPr lang="en-US">
              <a:solidFill>
                <a:schemeClr val="tx1"/>
              </a:solidFill>
            </a:endParaRPr>
          </a:p>
          <a:p>
            <a:pPr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eaLnBrk="1" hangingPunct="1"/>
            <a:endParaRPr lang="en-US">
              <a:solidFill>
                <a:schemeClr val="tx1"/>
              </a:solidFill>
            </a:endParaRPr>
          </a:p>
          <a:p>
            <a:pPr eaLnBrk="1" hangingPunct="1"/>
            <a:endParaRPr lang="en-US">
              <a:solidFill>
                <a:schemeClr val="tx1"/>
              </a:solidFill>
            </a:endParaRPr>
          </a:p>
        </p:txBody>
      </p:sp>
      <p:sp>
        <p:nvSpPr>
          <p:cNvPr id="16389" name="Text Box 7"/>
          <p:cNvSpPr txBox="1">
            <a:spLocks noChangeArrowheads="1"/>
          </p:cNvSpPr>
          <p:nvPr/>
        </p:nvSpPr>
        <p:spPr bwMode="auto">
          <a:xfrm>
            <a:off x="1054100" y="158591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ctr" eaLnBrk="1" hangingPunct="1"/>
            <a:endParaRPr lang="en-US"/>
          </a:p>
        </p:txBody>
      </p:sp>
      <p:sp>
        <p:nvSpPr>
          <p:cNvPr id="16390" name="Text Box 8"/>
          <p:cNvSpPr txBox="1">
            <a:spLocks noChangeArrowheads="1"/>
          </p:cNvSpPr>
          <p:nvPr/>
        </p:nvSpPr>
        <p:spPr bwMode="auto">
          <a:xfrm>
            <a:off x="1098550" y="160020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ctr" eaLnBrk="1" hangingPunct="1"/>
            <a:endParaRPr lang="en-US"/>
          </a:p>
        </p:txBody>
      </p:sp>
      <p:sp>
        <p:nvSpPr>
          <p:cNvPr id="192521" name="Text Box 9"/>
          <p:cNvSpPr txBox="1">
            <a:spLocks noChangeArrowheads="1"/>
          </p:cNvSpPr>
          <p:nvPr/>
        </p:nvSpPr>
        <p:spPr bwMode="auto">
          <a:xfrm>
            <a:off x="819150" y="1585913"/>
            <a:ext cx="7472363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Name three preemptive CPU scheduling algorithms</a:t>
            </a:r>
          </a:p>
          <a:p>
            <a:pPr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Which of the three is the easiest to implement?</a:t>
            </a:r>
          </a:p>
          <a:p>
            <a:pPr eaLnBrk="1" hangingPunct="1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6606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2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25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A9BEB536-E7E6-4AB2-9B98-1E77647ACEF2}" type="slidenum">
              <a:rPr lang="en-US"/>
              <a:pPr>
                <a:defRPr/>
              </a:pPr>
              <a:t>15</a:t>
            </a:fld>
            <a:r>
              <a:rPr lang="en-US"/>
              <a:t> of 18</a:t>
            </a:r>
          </a:p>
        </p:txBody>
      </p:sp>
      <p:sp>
        <p:nvSpPr>
          <p:cNvPr id="17411" name="Text Box 9"/>
          <p:cNvSpPr txBox="1">
            <a:spLocks noChangeArrowheads="1"/>
          </p:cNvSpPr>
          <p:nvPr/>
        </p:nvSpPr>
        <p:spPr bwMode="auto">
          <a:xfrm>
            <a:off x="1719263" y="411163"/>
            <a:ext cx="455771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r>
              <a:rPr lang="en-US" sz="3200" b="1">
                <a:solidFill>
                  <a:srgbClr val="003366"/>
                </a:solidFill>
                <a:latin typeface="Arial" charset="0"/>
              </a:rPr>
              <a:t>Follow Up Assignment</a:t>
            </a:r>
            <a:endParaRPr lang="en-US" sz="3200">
              <a:solidFill>
                <a:srgbClr val="003366"/>
              </a:solidFill>
              <a:latin typeface="Arial" charset="0"/>
            </a:endParaRPr>
          </a:p>
        </p:txBody>
      </p:sp>
      <p:sp>
        <p:nvSpPr>
          <p:cNvPr id="17412" name="Text Box 11"/>
          <p:cNvSpPr txBox="1">
            <a:spLocks noChangeArrowheads="1"/>
          </p:cNvSpPr>
          <p:nvPr/>
        </p:nvSpPr>
        <p:spPr bwMode="auto">
          <a:xfrm>
            <a:off x="476250" y="1652588"/>
            <a:ext cx="802957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endParaRPr lang="en-US">
              <a:solidFill>
                <a:schemeClr val="tx1"/>
              </a:solidFill>
            </a:endParaRPr>
          </a:p>
          <a:p>
            <a:pPr eaLnBrk="1" hangingPunct="1"/>
            <a:r>
              <a:rPr lang="en-US" sz="1800">
                <a:solidFill>
                  <a:schemeClr val="tx1"/>
                </a:solidFill>
                <a:latin typeface="Arial" charset="0"/>
              </a:rPr>
              <a:t>     </a:t>
            </a:r>
          </a:p>
        </p:txBody>
      </p:sp>
      <p:sp>
        <p:nvSpPr>
          <p:cNvPr id="17413" name="Text Box 12"/>
          <p:cNvSpPr txBox="1">
            <a:spLocks noChangeArrowheads="1"/>
          </p:cNvSpPr>
          <p:nvPr/>
        </p:nvSpPr>
        <p:spPr bwMode="auto">
          <a:xfrm>
            <a:off x="952500" y="15748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7414" name="Text Box 13"/>
          <p:cNvSpPr txBox="1">
            <a:spLocks noChangeArrowheads="1"/>
          </p:cNvSpPr>
          <p:nvPr/>
        </p:nvSpPr>
        <p:spPr bwMode="auto">
          <a:xfrm>
            <a:off x="1169988" y="1890713"/>
            <a:ext cx="7442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r>
              <a:rPr lang="en-US" sz="1800">
                <a:solidFill>
                  <a:schemeClr val="tx1"/>
                </a:solidFill>
                <a:latin typeface="Arial" charset="0"/>
              </a:rPr>
              <a:t> 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17415" name="Text Box 14"/>
          <p:cNvSpPr txBox="1">
            <a:spLocks noChangeArrowheads="1"/>
          </p:cNvSpPr>
          <p:nvPr/>
        </p:nvSpPr>
        <p:spPr bwMode="auto">
          <a:xfrm>
            <a:off x="1039813" y="172085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ctr"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7416" name="Text Box 15"/>
          <p:cNvSpPr txBox="1">
            <a:spLocks noChangeArrowheads="1"/>
          </p:cNvSpPr>
          <p:nvPr/>
        </p:nvSpPr>
        <p:spPr bwMode="auto">
          <a:xfrm>
            <a:off x="1084263" y="1690688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ctr"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2176" name="Text Box 16"/>
          <p:cNvSpPr txBox="1">
            <a:spLocks noChangeArrowheads="1"/>
          </p:cNvSpPr>
          <p:nvPr/>
        </p:nvSpPr>
        <p:spPr bwMode="auto">
          <a:xfrm>
            <a:off x="868363" y="1590675"/>
            <a:ext cx="8029575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FIFO on its own is a scheduling algorithm, however FIFO is also used in other algorithms, name the algorithms.</a:t>
            </a:r>
          </a:p>
          <a:p>
            <a:pPr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Which non-preemptive algorithm is optimal and why?</a:t>
            </a:r>
          </a:p>
          <a:p>
            <a:pPr eaLnBrk="1" hangingPunct="1"/>
            <a:endParaRPr lang="en-US">
              <a:solidFill>
                <a:schemeClr val="tx1"/>
              </a:solidFill>
            </a:endParaRPr>
          </a:p>
        </p:txBody>
      </p:sp>
      <p:sp>
        <p:nvSpPr>
          <p:cNvPr id="17418" name="Text Box 17"/>
          <p:cNvSpPr txBox="1">
            <a:spLocks noChangeArrowheads="1"/>
          </p:cNvSpPr>
          <p:nvPr/>
        </p:nvSpPr>
        <p:spPr bwMode="auto">
          <a:xfrm>
            <a:off x="1301750" y="1774825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ctr"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10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EF7A4024-7907-47A6-963D-039E2781D4E9}" type="slidenum">
              <a:rPr lang="en-US"/>
              <a:pPr>
                <a:defRPr/>
              </a:pPr>
              <a:t>16</a:t>
            </a:fld>
            <a:r>
              <a:rPr lang="en-US"/>
              <a:t> of 18</a:t>
            </a:r>
          </a:p>
        </p:txBody>
      </p:sp>
      <p:sp>
        <p:nvSpPr>
          <p:cNvPr id="18435" name="Text Box 9"/>
          <p:cNvSpPr txBox="1">
            <a:spLocks noChangeArrowheads="1"/>
          </p:cNvSpPr>
          <p:nvPr/>
        </p:nvSpPr>
        <p:spPr bwMode="auto">
          <a:xfrm>
            <a:off x="1719263" y="411163"/>
            <a:ext cx="68135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r>
              <a:rPr lang="en-US" sz="3200" b="1">
                <a:solidFill>
                  <a:srgbClr val="003366"/>
                </a:solidFill>
                <a:latin typeface="Arial" charset="0"/>
              </a:rPr>
              <a:t>Summary of Main Teaching Points</a:t>
            </a:r>
            <a:endParaRPr lang="en-US" sz="3200">
              <a:solidFill>
                <a:srgbClr val="003366"/>
              </a:solidFill>
              <a:latin typeface="Arial" charset="0"/>
            </a:endParaRPr>
          </a:p>
        </p:txBody>
      </p:sp>
      <p:sp>
        <p:nvSpPr>
          <p:cNvPr id="18436" name="Text Box 11"/>
          <p:cNvSpPr txBox="1">
            <a:spLocks noChangeArrowheads="1"/>
          </p:cNvSpPr>
          <p:nvPr/>
        </p:nvSpPr>
        <p:spPr bwMode="auto">
          <a:xfrm>
            <a:off x="466725" y="1652588"/>
            <a:ext cx="263525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buFontTx/>
              <a:buChar char="•"/>
            </a:pPr>
            <a:endParaRPr lang="en-US" sz="180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buFontTx/>
              <a:buChar char="•"/>
            </a:pPr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8437" name="Text Box 12"/>
          <p:cNvSpPr txBox="1">
            <a:spLocks noChangeArrowheads="1"/>
          </p:cNvSpPr>
          <p:nvPr/>
        </p:nvSpPr>
        <p:spPr bwMode="auto">
          <a:xfrm>
            <a:off x="1185863" y="1735138"/>
            <a:ext cx="7431087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buFontTx/>
              <a:buChar char="•"/>
            </a:pPr>
            <a:endParaRPr lang="en-US">
              <a:solidFill>
                <a:schemeClr val="tx1"/>
              </a:solidFill>
              <a:latin typeface="Arial" charset="0"/>
            </a:endParaRPr>
          </a:p>
          <a:p>
            <a:pPr eaLnBrk="1" hangingPunct="1"/>
            <a:endParaRPr lang="en-US">
              <a:solidFill>
                <a:schemeClr val="tx1"/>
              </a:solidFill>
              <a:latin typeface="Arial" charset="0"/>
            </a:endParaRPr>
          </a:p>
          <a:p>
            <a:pPr eaLnBrk="1" hangingPunct="1"/>
            <a:endParaRPr lang="en-US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buFontTx/>
              <a:buChar char="•"/>
            </a:pPr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4221" name="Text Box 13"/>
          <p:cNvSpPr txBox="1">
            <a:spLocks noChangeArrowheads="1"/>
          </p:cNvSpPr>
          <p:nvPr/>
        </p:nvSpPr>
        <p:spPr bwMode="auto">
          <a:xfrm>
            <a:off x="904875" y="1571625"/>
            <a:ext cx="8062913" cy="520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Non-preemptive CPU scheduling algorithms are </a:t>
            </a:r>
          </a:p>
          <a:p>
            <a:pPr eaLnBrk="1" hangingPunct="1"/>
            <a:r>
              <a:rPr lang="en-US">
                <a:solidFill>
                  <a:schemeClr val="tx1"/>
                </a:solidFill>
              </a:rPr>
              <a:t>  FIFO, SJF and priority.</a:t>
            </a:r>
          </a:p>
          <a:p>
            <a:pPr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SJF algorithms have a shorter average waiting time</a:t>
            </a:r>
          </a:p>
          <a:p>
            <a:pPr eaLnBrk="1" hangingPunct="1"/>
            <a:r>
              <a:rPr lang="en-US">
                <a:solidFill>
                  <a:schemeClr val="tx1"/>
                </a:solidFill>
              </a:rPr>
              <a:t>  compared to FIFO and priority.</a:t>
            </a:r>
          </a:p>
          <a:p>
            <a:pPr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Using priority scheduling may result in some processes</a:t>
            </a:r>
          </a:p>
          <a:p>
            <a:pPr eaLnBrk="1" hangingPunct="1"/>
            <a:r>
              <a:rPr lang="en-US">
                <a:solidFill>
                  <a:schemeClr val="tx1"/>
                </a:solidFill>
              </a:rPr>
              <a:t>  experiencing starvation; aging a method to overcome this</a:t>
            </a:r>
          </a:p>
          <a:p>
            <a:pPr eaLnBrk="1" hangingPunct="1"/>
            <a:r>
              <a:rPr lang="en-US">
                <a:solidFill>
                  <a:schemeClr val="tx1"/>
                </a:solidFill>
              </a:rPr>
              <a:t>  problem.</a:t>
            </a:r>
          </a:p>
          <a:p>
            <a:pPr eaLnBrk="1" hangingPunct="1"/>
            <a:endParaRPr lang="en-US">
              <a:solidFill>
                <a:schemeClr val="tx1"/>
              </a:solidFill>
            </a:endParaRPr>
          </a:p>
          <a:p>
            <a:pPr eaLnBrk="1" hangingPunct="1"/>
            <a:endParaRPr lang="en-US">
              <a:solidFill>
                <a:schemeClr val="tx1"/>
              </a:solidFill>
            </a:endParaRPr>
          </a:p>
          <a:p>
            <a:pPr eaLnBrk="1" hangingPunct="1"/>
            <a:endParaRPr lang="en-US">
              <a:solidFill>
                <a:schemeClr val="tx1"/>
              </a:solidFill>
            </a:endParaRPr>
          </a:p>
          <a:p>
            <a:pPr eaLnBrk="1" hangingPunct="1"/>
            <a:endParaRPr lang="en-US">
              <a:solidFill>
                <a:schemeClr val="tx1"/>
              </a:solidFill>
            </a:endParaRPr>
          </a:p>
          <a:p>
            <a:pPr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8439" name="Text Box 14"/>
          <p:cNvSpPr txBox="1">
            <a:spLocks noChangeArrowheads="1"/>
          </p:cNvSpPr>
          <p:nvPr/>
        </p:nvSpPr>
        <p:spPr bwMode="auto">
          <a:xfrm>
            <a:off x="909638" y="170180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ctr"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109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4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4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4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4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4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4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4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4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42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42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42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42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42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42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CED0EA17-60D9-4F0A-B11B-EEFDEA1D0079}" type="slidenum">
              <a:rPr lang="en-US"/>
              <a:pPr>
                <a:defRPr/>
              </a:pPr>
              <a:t>17</a:t>
            </a:fld>
            <a:r>
              <a:rPr lang="en-US"/>
              <a:t> of 18</a:t>
            </a:r>
          </a:p>
        </p:txBody>
      </p:sp>
      <p:sp>
        <p:nvSpPr>
          <p:cNvPr id="106500" name="Text Box 4"/>
          <p:cNvSpPr txBox="1">
            <a:spLocks noChangeArrowheads="1"/>
          </p:cNvSpPr>
          <p:nvPr/>
        </p:nvSpPr>
        <p:spPr bwMode="auto">
          <a:xfrm>
            <a:off x="2590800" y="2286000"/>
            <a:ext cx="4968875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r>
              <a:rPr lang="en-US" sz="9600">
                <a:solidFill>
                  <a:schemeClr val="tx1"/>
                </a:solidFill>
                <a:latin typeface="Arial" charset="0"/>
              </a:rPr>
              <a:t>Q &amp; A</a:t>
            </a:r>
          </a:p>
        </p:txBody>
      </p:sp>
      <p:sp>
        <p:nvSpPr>
          <p:cNvPr id="19460" name="Text Box 5"/>
          <p:cNvSpPr txBox="1">
            <a:spLocks noChangeArrowheads="1"/>
          </p:cNvSpPr>
          <p:nvPr/>
        </p:nvSpPr>
        <p:spPr bwMode="auto">
          <a:xfrm>
            <a:off x="1719263" y="411163"/>
            <a:ext cx="60229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r>
              <a:rPr lang="en-US" sz="3200" b="1">
                <a:solidFill>
                  <a:srgbClr val="003366"/>
                </a:solidFill>
                <a:latin typeface="Arial" charset="0"/>
              </a:rPr>
              <a:t>Question and Answer Session</a:t>
            </a:r>
            <a:endParaRPr lang="en-US" sz="3200">
              <a:solidFill>
                <a:srgbClr val="003366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8825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40D812E8-B86A-43A4-B939-722FC70FC371}" type="slidenum">
              <a:rPr lang="en-US"/>
              <a:pPr>
                <a:defRPr/>
              </a:pPr>
              <a:t>2</a:t>
            </a:fld>
            <a:r>
              <a:rPr lang="en-US"/>
              <a:t> of 18</a:t>
            </a:r>
          </a:p>
        </p:txBody>
      </p:sp>
      <p:sp>
        <p:nvSpPr>
          <p:cNvPr id="4099" name="Text Box 58"/>
          <p:cNvSpPr txBox="1">
            <a:spLocks noChangeArrowheads="1"/>
          </p:cNvSpPr>
          <p:nvPr/>
        </p:nvSpPr>
        <p:spPr bwMode="auto">
          <a:xfrm>
            <a:off x="1719263" y="409575"/>
            <a:ext cx="57340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r>
              <a:rPr lang="en-US" sz="3200" b="1">
                <a:solidFill>
                  <a:srgbClr val="003366"/>
                </a:solidFill>
              </a:rPr>
              <a:t>Topic &amp; Structure of the lesson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4100" name="Text Box 87"/>
          <p:cNvSpPr txBox="1">
            <a:spLocks noChangeArrowheads="1"/>
          </p:cNvSpPr>
          <p:nvPr/>
        </p:nvSpPr>
        <p:spPr bwMode="auto">
          <a:xfrm>
            <a:off x="1795463" y="17637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101" name="Text Box 88"/>
          <p:cNvSpPr txBox="1">
            <a:spLocks noChangeArrowheads="1"/>
          </p:cNvSpPr>
          <p:nvPr/>
        </p:nvSpPr>
        <p:spPr bwMode="auto">
          <a:xfrm>
            <a:off x="1809750" y="1865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0809" name="Text Box 89"/>
          <p:cNvSpPr txBox="1">
            <a:spLocks noChangeArrowheads="1"/>
          </p:cNvSpPr>
          <p:nvPr/>
        </p:nvSpPr>
        <p:spPr bwMode="auto">
          <a:xfrm>
            <a:off x="750888" y="1571625"/>
            <a:ext cx="8093075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Non-preemptive algorithms </a:t>
            </a:r>
          </a:p>
          <a:p>
            <a:pPr eaLnBrk="1" hangingPunct="1"/>
            <a:endParaRPr lang="en-US">
              <a:solidFill>
                <a:schemeClr val="tx1"/>
              </a:solidFill>
            </a:endParaRPr>
          </a:p>
          <a:p>
            <a:pPr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Calculations using non-preemptive scheduling algorithms</a:t>
            </a:r>
          </a:p>
          <a:p>
            <a:pPr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eaLnBrk="1" hangingPunct="1"/>
            <a:endParaRPr lang="en-US">
              <a:solidFill>
                <a:schemeClr val="tx1"/>
              </a:solidFill>
            </a:endParaRPr>
          </a:p>
          <a:p>
            <a:pPr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eaLnBrk="1" hangingPunct="1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596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8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EDA87449-259B-42E2-B6BF-B4536E2EFE3F}" type="slidenum">
              <a:rPr lang="en-US"/>
              <a:pPr>
                <a:defRPr/>
              </a:pPr>
              <a:t>3</a:t>
            </a:fld>
            <a:r>
              <a:rPr lang="en-US"/>
              <a:t> of 18</a:t>
            </a:r>
          </a:p>
        </p:txBody>
      </p:sp>
      <p:sp>
        <p:nvSpPr>
          <p:cNvPr id="5123" name="Text Box 8"/>
          <p:cNvSpPr txBox="1">
            <a:spLocks noChangeArrowheads="1"/>
          </p:cNvSpPr>
          <p:nvPr/>
        </p:nvSpPr>
        <p:spPr bwMode="auto">
          <a:xfrm>
            <a:off x="1719263" y="409575"/>
            <a:ext cx="37369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r>
              <a:rPr lang="en-US" sz="3200" b="1">
                <a:solidFill>
                  <a:srgbClr val="003366"/>
                </a:solidFill>
              </a:rPr>
              <a:t>Learning Outcomes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83978" name="Text Box 10"/>
          <p:cNvSpPr txBox="1">
            <a:spLocks noChangeArrowheads="1"/>
          </p:cNvSpPr>
          <p:nvPr/>
        </p:nvSpPr>
        <p:spPr bwMode="auto">
          <a:xfrm>
            <a:off x="466725" y="1584325"/>
            <a:ext cx="7786688" cy="447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At the end of this lecture YOU should be able to:</a:t>
            </a:r>
          </a:p>
          <a:p>
            <a:pPr eaLnBrk="1" hangingPunct="1"/>
            <a:endParaRPr lang="en-US" b="1">
              <a:solidFill>
                <a:schemeClr val="tx1"/>
              </a:solidFill>
            </a:endParaRPr>
          </a:p>
          <a:p>
            <a:pPr eaLnBrk="1" hangingPunct="1"/>
            <a:r>
              <a:rPr lang="en-US" b="1">
                <a:solidFill>
                  <a:schemeClr val="tx1"/>
                </a:solidFill>
                <a:latin typeface="Arial" charset="0"/>
              </a:rPr>
              <a:t>	</a:t>
            </a:r>
            <a:r>
              <a:rPr lang="en-US">
                <a:solidFill>
                  <a:schemeClr val="tx1"/>
                </a:solidFill>
              </a:rPr>
              <a:t>- list non-preemptive scheduling algorithms</a:t>
            </a:r>
          </a:p>
          <a:p>
            <a:pPr eaLnBrk="1" hangingPunct="1"/>
            <a:endParaRPr lang="en-US">
              <a:solidFill>
                <a:schemeClr val="tx1"/>
              </a:solidFill>
            </a:endParaRPr>
          </a:p>
          <a:p>
            <a:pPr eaLnBrk="1" hangingPunct="1"/>
            <a:r>
              <a:rPr lang="en-US">
                <a:solidFill>
                  <a:schemeClr val="tx1"/>
                </a:solidFill>
              </a:rPr>
              <a:t>	- perform calculations using non-preemptive	</a:t>
            </a:r>
          </a:p>
          <a:p>
            <a:pPr eaLnBrk="1" hangingPunct="1"/>
            <a:r>
              <a:rPr lang="en-US">
                <a:solidFill>
                  <a:schemeClr val="tx1"/>
                </a:solidFill>
              </a:rPr>
              <a:t>             algorithms</a:t>
            </a:r>
          </a:p>
          <a:p>
            <a:pPr eaLnBrk="1" hangingPunct="1"/>
            <a:r>
              <a:rPr lang="en-US">
                <a:solidFill>
                  <a:schemeClr val="tx1"/>
                </a:solidFill>
              </a:rPr>
              <a:t>       </a:t>
            </a:r>
          </a:p>
          <a:p>
            <a:pPr eaLnBrk="1" hangingPunct="1"/>
            <a:endParaRPr lang="en-US">
              <a:solidFill>
                <a:schemeClr val="tx1"/>
              </a:solidFill>
            </a:endParaRPr>
          </a:p>
          <a:p>
            <a:pPr eaLnBrk="1" hangingPunct="1"/>
            <a:endParaRPr lang="en-US">
              <a:solidFill>
                <a:schemeClr val="tx1"/>
              </a:solidFill>
            </a:endParaRPr>
          </a:p>
          <a:p>
            <a:pPr eaLnBrk="1" hangingPunct="1"/>
            <a:endParaRPr lang="en-US">
              <a:solidFill>
                <a:schemeClr val="tx1"/>
              </a:solidFill>
            </a:endParaRPr>
          </a:p>
          <a:p>
            <a:pPr eaLnBrk="1" hangingPunct="1"/>
            <a:r>
              <a:rPr lang="en-US">
                <a:solidFill>
                  <a:schemeClr val="tx1"/>
                </a:solidFill>
              </a:rPr>
              <a:t>		</a:t>
            </a:r>
          </a:p>
          <a:p>
            <a:pPr eaLnBrk="1" hangingPunct="1"/>
            <a:endParaRPr lang="en-US" b="1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6266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39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39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39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39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39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39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C4C9A89A-8C8B-443F-A9D9-7F01F6F6048D}" type="slidenum">
              <a:rPr lang="en-US"/>
              <a:pPr>
                <a:defRPr/>
              </a:pPr>
              <a:t>4</a:t>
            </a:fld>
            <a:r>
              <a:rPr lang="en-US"/>
              <a:t> of 18</a:t>
            </a:r>
          </a:p>
        </p:txBody>
      </p:sp>
      <p:sp>
        <p:nvSpPr>
          <p:cNvPr id="6147" name="Text Box 11"/>
          <p:cNvSpPr txBox="1">
            <a:spLocks noChangeArrowheads="1"/>
          </p:cNvSpPr>
          <p:nvPr/>
        </p:nvSpPr>
        <p:spPr bwMode="auto">
          <a:xfrm>
            <a:off x="1603375" y="381000"/>
            <a:ext cx="65579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r>
              <a:rPr lang="en-US" sz="3200" b="1">
                <a:solidFill>
                  <a:srgbClr val="003366"/>
                </a:solidFill>
              </a:rPr>
              <a:t>Key Terms you must be able to use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86029" name="Text Box 13"/>
          <p:cNvSpPr txBox="1">
            <a:spLocks noChangeArrowheads="1"/>
          </p:cNvSpPr>
          <p:nvPr/>
        </p:nvSpPr>
        <p:spPr bwMode="auto">
          <a:xfrm>
            <a:off x="466725" y="1652588"/>
            <a:ext cx="8102600" cy="520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r>
              <a:rPr lang="en-US">
                <a:solidFill>
                  <a:schemeClr val="tx1"/>
                </a:solidFill>
              </a:rPr>
              <a:t>If you have mastered this topic, </a:t>
            </a:r>
            <a:r>
              <a:rPr lang="en-US">
                <a:solidFill>
                  <a:srgbClr val="990000"/>
                </a:solidFill>
              </a:rPr>
              <a:t>you should be able to use the following terms correctly in your assignments and exams</a:t>
            </a:r>
            <a:r>
              <a:rPr lang="en-US">
                <a:solidFill>
                  <a:schemeClr val="tx1"/>
                </a:solidFill>
              </a:rPr>
              <a:t>:</a:t>
            </a:r>
          </a:p>
          <a:p>
            <a:pPr eaLnBrk="1" hangingPunct="1"/>
            <a:endParaRPr lang="en-US">
              <a:solidFill>
                <a:schemeClr val="tx1"/>
              </a:solidFill>
            </a:endParaRPr>
          </a:p>
          <a:p>
            <a:pPr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first come first serve / first in first out</a:t>
            </a:r>
          </a:p>
          <a:p>
            <a:pPr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shortest job first</a:t>
            </a:r>
          </a:p>
          <a:p>
            <a:pPr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priority</a:t>
            </a:r>
          </a:p>
          <a:p>
            <a:pPr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eaLnBrk="1" hangingPunct="1"/>
            <a:endParaRPr lang="en-US">
              <a:solidFill>
                <a:schemeClr val="tx1"/>
              </a:solidFill>
            </a:endParaRPr>
          </a:p>
          <a:p>
            <a:pPr eaLnBrk="1" hangingPunct="1"/>
            <a:endParaRPr lang="en-US">
              <a:solidFill>
                <a:schemeClr val="tx1"/>
              </a:solidFill>
            </a:endParaRPr>
          </a:p>
          <a:p>
            <a:pPr eaLnBrk="1" hangingPunct="1"/>
            <a:endParaRPr lang="en-US">
              <a:solidFill>
                <a:schemeClr val="tx1"/>
              </a:solidFill>
            </a:endParaRPr>
          </a:p>
          <a:p>
            <a:pPr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eaLnBrk="1" hangingPunct="1"/>
            <a:endParaRPr lang="en-US">
              <a:solidFill>
                <a:schemeClr val="tx1"/>
              </a:solidFill>
            </a:endParaRPr>
          </a:p>
          <a:p>
            <a:pPr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20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6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60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60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60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93FF01DC-2B94-4D9F-B77D-E26B554B2094}" type="slidenum">
              <a:rPr lang="en-US"/>
              <a:pPr>
                <a:defRPr/>
              </a:pPr>
              <a:t>5</a:t>
            </a:fld>
            <a:r>
              <a:rPr lang="en-US"/>
              <a:t> of 18</a:t>
            </a:r>
          </a:p>
        </p:txBody>
      </p:sp>
      <p:sp>
        <p:nvSpPr>
          <p:cNvPr id="7171" name="Text Box 9"/>
          <p:cNvSpPr txBox="1">
            <a:spLocks noChangeArrowheads="1"/>
          </p:cNvSpPr>
          <p:nvPr/>
        </p:nvSpPr>
        <p:spPr bwMode="auto">
          <a:xfrm>
            <a:off x="1812925" y="350838"/>
            <a:ext cx="715803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r>
              <a:rPr lang="en-US" sz="3200" b="1">
                <a:solidFill>
                  <a:srgbClr val="003366"/>
                </a:solidFill>
              </a:rPr>
              <a:t>First Come First Serve ( FIFO / FCFS) 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7172" name="Text Box 11"/>
          <p:cNvSpPr txBox="1">
            <a:spLocks noChangeArrowheads="1"/>
          </p:cNvSpPr>
          <p:nvPr/>
        </p:nvSpPr>
        <p:spPr bwMode="auto">
          <a:xfrm>
            <a:off x="457200" y="1652588"/>
            <a:ext cx="7583488" cy="292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eaLnBrk="1" hangingPunct="1"/>
            <a:endParaRPr lang="en-US">
              <a:solidFill>
                <a:schemeClr val="tx1"/>
              </a:solidFill>
            </a:endParaRPr>
          </a:p>
          <a:p>
            <a:pPr eaLnBrk="1" hangingPunct="1"/>
            <a:endParaRPr lang="en-US">
              <a:solidFill>
                <a:schemeClr val="tx1"/>
              </a:solidFill>
            </a:endParaRPr>
          </a:p>
          <a:p>
            <a:pPr eaLnBrk="1" hangingPunct="1"/>
            <a:r>
              <a:rPr lang="en-US">
                <a:solidFill>
                  <a:schemeClr val="tx1"/>
                </a:solidFill>
              </a:rPr>
              <a:t> </a:t>
            </a:r>
          </a:p>
          <a:p>
            <a:pPr eaLnBrk="1" hangingPunct="1"/>
            <a:r>
              <a:rPr lang="en-US">
                <a:solidFill>
                  <a:schemeClr val="tx1"/>
                </a:solidFill>
              </a:rPr>
              <a:t>	      </a:t>
            </a:r>
          </a:p>
          <a:p>
            <a:pPr eaLnBrk="1" hangingPunct="1"/>
            <a:r>
              <a:rPr lang="en-US">
                <a:solidFill>
                  <a:schemeClr val="tx1"/>
                </a:solidFill>
              </a:rPr>
              <a:t> </a:t>
            </a:r>
          </a:p>
          <a:p>
            <a:pPr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88076" name="Text Box 12"/>
          <p:cNvSpPr txBox="1">
            <a:spLocks noChangeArrowheads="1"/>
          </p:cNvSpPr>
          <p:nvPr/>
        </p:nvSpPr>
        <p:spPr bwMode="auto">
          <a:xfrm>
            <a:off x="911225" y="1484313"/>
            <a:ext cx="7880350" cy="701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the simplest CPU scheduling non-preemptive algorithm</a:t>
            </a:r>
          </a:p>
          <a:p>
            <a:pPr eaLnBrk="1" hangingPunct="1"/>
            <a:endParaRPr lang="en-US">
              <a:solidFill>
                <a:schemeClr val="tx1"/>
              </a:solidFill>
            </a:endParaRPr>
          </a:p>
          <a:p>
            <a:pPr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a process that requests for the CPU first is allocated</a:t>
            </a:r>
          </a:p>
          <a:p>
            <a:pPr eaLnBrk="1" hangingPunct="1"/>
            <a:r>
              <a:rPr lang="en-US">
                <a:solidFill>
                  <a:schemeClr val="tx1"/>
                </a:solidFill>
              </a:rPr>
              <a:t>  the CPU</a:t>
            </a:r>
          </a:p>
          <a:p>
            <a:pPr eaLnBrk="1" hangingPunct="1"/>
            <a:endParaRPr lang="en-US">
              <a:solidFill>
                <a:schemeClr val="tx1"/>
              </a:solidFill>
            </a:endParaRPr>
          </a:p>
          <a:p>
            <a:pPr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the implementation of the FIFO policy is easily</a:t>
            </a:r>
          </a:p>
          <a:p>
            <a:pPr eaLnBrk="1" hangingPunct="1"/>
            <a:r>
              <a:rPr lang="en-US">
                <a:solidFill>
                  <a:schemeClr val="tx1"/>
                </a:solidFill>
              </a:rPr>
              <a:t>  managed with a  FIFO queue</a:t>
            </a:r>
          </a:p>
          <a:p>
            <a:pPr eaLnBrk="1" hangingPunct="1"/>
            <a:endParaRPr lang="en-US">
              <a:solidFill>
                <a:schemeClr val="tx1"/>
              </a:solidFill>
            </a:endParaRPr>
          </a:p>
          <a:p>
            <a:pPr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the average waiting time for FIFO is quite long</a:t>
            </a:r>
          </a:p>
          <a:p>
            <a:pPr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once the CPU has been allocated for the process, the</a:t>
            </a:r>
          </a:p>
          <a:p>
            <a:pPr eaLnBrk="1" hangingPunct="1"/>
            <a:r>
              <a:rPr lang="en-US">
                <a:solidFill>
                  <a:schemeClr val="tx1"/>
                </a:solidFill>
              </a:rPr>
              <a:t>  process keeps the CPU until termination or by</a:t>
            </a:r>
          </a:p>
          <a:p>
            <a:pPr eaLnBrk="1" hangingPunct="1"/>
            <a:r>
              <a:rPr lang="en-US">
                <a:solidFill>
                  <a:schemeClr val="tx1"/>
                </a:solidFill>
              </a:rPr>
              <a:t>  requesting for I/O</a:t>
            </a:r>
          </a:p>
          <a:p>
            <a:pPr eaLnBrk="1" hangingPunct="1"/>
            <a:endParaRPr lang="en-US">
              <a:solidFill>
                <a:schemeClr val="tx1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lang="en-US">
              <a:solidFill>
                <a:schemeClr val="tx1"/>
              </a:solidFill>
            </a:endParaRPr>
          </a:p>
          <a:p>
            <a:pPr eaLnBrk="1" hangingPunct="1"/>
            <a:r>
              <a:rPr lang="en-US">
                <a:solidFill>
                  <a:schemeClr val="tx1"/>
                </a:solidFill>
              </a:rPr>
              <a:t>  </a:t>
            </a:r>
          </a:p>
          <a:p>
            <a:pPr eaLnBrk="1" hangingPunct="1"/>
            <a:endParaRPr lang="en-US">
              <a:solidFill>
                <a:schemeClr val="tx1"/>
              </a:solidFill>
            </a:endParaRPr>
          </a:p>
          <a:p>
            <a:pPr eaLnBrk="1" hangingPunct="1"/>
            <a:endParaRPr lang="en-US">
              <a:solidFill>
                <a:schemeClr val="tx1"/>
              </a:solidFill>
            </a:endParaRPr>
          </a:p>
          <a:p>
            <a:pPr eaLnBrk="1" hangingPunct="1">
              <a:buFontTx/>
              <a:buChar char="•"/>
            </a:pPr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1547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8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8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8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8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80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80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8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8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80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80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807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807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807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807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807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807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DF801F00-6ED1-4736-84E4-8CC3318DCDAF}" type="slidenum">
              <a:rPr lang="en-US"/>
              <a:pPr>
                <a:defRPr/>
              </a:pPr>
              <a:t>6</a:t>
            </a:fld>
            <a:r>
              <a:rPr lang="en-US"/>
              <a:t> of 18</a:t>
            </a:r>
          </a:p>
        </p:txBody>
      </p:sp>
      <p:graphicFrame>
        <p:nvGraphicFramePr>
          <p:cNvPr id="237623" name="Group 55"/>
          <p:cNvGraphicFramePr>
            <a:graphicFrameLocks noGrp="1"/>
          </p:cNvGraphicFramePr>
          <p:nvPr/>
        </p:nvGraphicFramePr>
        <p:xfrm>
          <a:off x="5345113" y="3429000"/>
          <a:ext cx="3494087" cy="2676526"/>
        </p:xfrm>
        <a:graphic>
          <a:graphicData uri="http://schemas.openxmlformats.org/drawingml/2006/table">
            <a:tbl>
              <a:tblPr/>
              <a:tblGrid>
                <a:gridCol w="1690687"/>
                <a:gridCol w="1803400"/>
              </a:tblGrid>
              <a:tr h="8383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Process </a:t>
                      </a:r>
                    </a:p>
                  </a:txBody>
                  <a:tcPr marT="45731" marB="4573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Burst Time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(Milliseconds)</a:t>
                      </a:r>
                    </a:p>
                  </a:txBody>
                  <a:tcPr marT="45731" marB="4573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658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P1</a:t>
                      </a:r>
                    </a:p>
                  </a:txBody>
                  <a:tcPr marT="45731" marB="4573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10</a:t>
                      </a:r>
                    </a:p>
                  </a:txBody>
                  <a:tcPr marT="45731" marB="4573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658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P2</a:t>
                      </a:r>
                    </a:p>
                  </a:txBody>
                  <a:tcPr marT="45731" marB="4573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1</a:t>
                      </a:r>
                    </a:p>
                  </a:txBody>
                  <a:tcPr marT="45731" marB="4573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747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P3</a:t>
                      </a:r>
                    </a:p>
                  </a:txBody>
                  <a:tcPr marT="45731" marB="4573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2</a:t>
                      </a:r>
                    </a:p>
                  </a:txBody>
                  <a:tcPr marT="45731" marB="4573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658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P4</a:t>
                      </a:r>
                    </a:p>
                  </a:txBody>
                  <a:tcPr marT="45731" marB="4573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1</a:t>
                      </a:r>
                    </a:p>
                  </a:txBody>
                  <a:tcPr marT="45731" marB="4573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658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P5</a:t>
                      </a:r>
                    </a:p>
                  </a:txBody>
                  <a:tcPr marT="45731" marB="4573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5</a:t>
                      </a:r>
                    </a:p>
                  </a:txBody>
                  <a:tcPr marT="45731" marB="4573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</a:tbl>
          </a:graphicData>
        </a:graphic>
      </p:graphicFrame>
      <p:sp>
        <p:nvSpPr>
          <p:cNvPr id="237599" name="Text Box 31"/>
          <p:cNvSpPr txBox="1">
            <a:spLocks noChangeArrowheads="1"/>
          </p:cNvSpPr>
          <p:nvPr/>
        </p:nvSpPr>
        <p:spPr bwMode="auto">
          <a:xfrm>
            <a:off x="209550" y="2441575"/>
            <a:ext cx="336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r>
              <a:rPr lang="en-US">
                <a:solidFill>
                  <a:schemeClr val="tx1"/>
                </a:solidFill>
                <a:latin typeface="Times New Roman" pitchFamily="18" charset="0"/>
              </a:rPr>
              <a:t>0</a:t>
            </a:r>
          </a:p>
        </p:txBody>
      </p:sp>
      <p:sp>
        <p:nvSpPr>
          <p:cNvPr id="237600" name="Text Box 32"/>
          <p:cNvSpPr txBox="1">
            <a:spLocks noChangeArrowheads="1"/>
          </p:cNvSpPr>
          <p:nvPr/>
        </p:nvSpPr>
        <p:spPr bwMode="auto">
          <a:xfrm>
            <a:off x="5372100" y="2460625"/>
            <a:ext cx="488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r>
              <a:rPr lang="en-US">
                <a:solidFill>
                  <a:schemeClr val="tx1"/>
                </a:solidFill>
                <a:latin typeface="Times New Roman" pitchFamily="18" charset="0"/>
              </a:rPr>
              <a:t>10</a:t>
            </a:r>
          </a:p>
        </p:txBody>
      </p:sp>
      <p:sp>
        <p:nvSpPr>
          <p:cNvPr id="237601" name="Text Box 33"/>
          <p:cNvSpPr txBox="1">
            <a:spLocks noChangeArrowheads="1"/>
          </p:cNvSpPr>
          <p:nvPr/>
        </p:nvSpPr>
        <p:spPr bwMode="auto">
          <a:xfrm>
            <a:off x="5810250" y="2460625"/>
            <a:ext cx="488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r>
              <a:rPr lang="en-US">
                <a:solidFill>
                  <a:schemeClr val="tx1"/>
                </a:solidFill>
                <a:latin typeface="Times New Roman" pitchFamily="18" charset="0"/>
              </a:rPr>
              <a:t>11</a:t>
            </a:r>
          </a:p>
        </p:txBody>
      </p:sp>
      <p:sp>
        <p:nvSpPr>
          <p:cNvPr id="237602" name="Text Box 34"/>
          <p:cNvSpPr txBox="1">
            <a:spLocks noChangeArrowheads="1"/>
          </p:cNvSpPr>
          <p:nvPr/>
        </p:nvSpPr>
        <p:spPr bwMode="auto">
          <a:xfrm>
            <a:off x="6400800" y="2457450"/>
            <a:ext cx="762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r>
              <a:rPr lang="en-US">
                <a:solidFill>
                  <a:schemeClr val="tx1"/>
                </a:solidFill>
                <a:latin typeface="Times New Roman" pitchFamily="18" charset="0"/>
              </a:rPr>
              <a:t>13</a:t>
            </a:r>
          </a:p>
        </p:txBody>
      </p:sp>
      <p:sp>
        <p:nvSpPr>
          <p:cNvPr id="237603" name="Text Box 35"/>
          <p:cNvSpPr txBox="1">
            <a:spLocks noChangeArrowheads="1"/>
          </p:cNvSpPr>
          <p:nvPr/>
        </p:nvSpPr>
        <p:spPr bwMode="auto">
          <a:xfrm>
            <a:off x="6854825" y="2438400"/>
            <a:ext cx="762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r>
              <a:rPr lang="en-US">
                <a:solidFill>
                  <a:schemeClr val="tx1"/>
                </a:solidFill>
              </a:rPr>
              <a:t>14</a:t>
            </a:r>
          </a:p>
        </p:txBody>
      </p:sp>
      <p:sp>
        <p:nvSpPr>
          <p:cNvPr id="237604" name="Text Box 36"/>
          <p:cNvSpPr txBox="1">
            <a:spLocks noChangeArrowheads="1"/>
          </p:cNvSpPr>
          <p:nvPr/>
        </p:nvSpPr>
        <p:spPr bwMode="auto">
          <a:xfrm>
            <a:off x="8283575" y="2433638"/>
            <a:ext cx="523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r>
              <a:rPr lang="en-US">
                <a:solidFill>
                  <a:schemeClr val="tx1"/>
                </a:solidFill>
              </a:rPr>
              <a:t>19</a:t>
            </a:r>
          </a:p>
        </p:txBody>
      </p:sp>
      <p:sp>
        <p:nvSpPr>
          <p:cNvPr id="8224" name="Text Box 37"/>
          <p:cNvSpPr txBox="1">
            <a:spLocks noChangeArrowheads="1"/>
          </p:cNvSpPr>
          <p:nvPr/>
        </p:nvSpPr>
        <p:spPr bwMode="auto">
          <a:xfrm>
            <a:off x="381000" y="3733800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en-US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8225" name="Text Box 38"/>
          <p:cNvSpPr txBox="1">
            <a:spLocks noChangeArrowheads="1"/>
          </p:cNvSpPr>
          <p:nvPr/>
        </p:nvSpPr>
        <p:spPr bwMode="auto">
          <a:xfrm>
            <a:off x="1851025" y="276225"/>
            <a:ext cx="84867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endParaRPr lang="en-US" sz="3200" b="1">
              <a:solidFill>
                <a:srgbClr val="003366"/>
              </a:solidFill>
            </a:endParaRPr>
          </a:p>
        </p:txBody>
      </p:sp>
      <p:sp>
        <p:nvSpPr>
          <p:cNvPr id="237607" name="Text Box 39"/>
          <p:cNvSpPr txBox="1">
            <a:spLocks noChangeArrowheads="1"/>
          </p:cNvSpPr>
          <p:nvPr/>
        </p:nvSpPr>
        <p:spPr bwMode="auto">
          <a:xfrm>
            <a:off x="0" y="2716213"/>
            <a:ext cx="7848600" cy="337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r>
              <a:rPr lang="en-US">
                <a:solidFill>
                  <a:schemeClr val="tx1"/>
                </a:solidFill>
              </a:rPr>
              <a:t>    </a:t>
            </a:r>
          </a:p>
          <a:p>
            <a:r>
              <a:rPr lang="en-US">
                <a:solidFill>
                  <a:schemeClr val="tx1"/>
                </a:solidFill>
              </a:rPr>
              <a:t> Step2:- Calculate waiting time and average value</a:t>
            </a:r>
          </a:p>
          <a:p>
            <a:r>
              <a:rPr lang="en-US">
                <a:solidFill>
                  <a:schemeClr val="tx1"/>
                </a:solidFill>
              </a:rPr>
              <a:t>    T</a:t>
            </a:r>
            <a:r>
              <a:rPr lang="en-US" baseline="-25000">
                <a:solidFill>
                  <a:schemeClr val="tx1"/>
                </a:solidFill>
              </a:rPr>
              <a:t>W</a:t>
            </a:r>
            <a:r>
              <a:rPr lang="en-US">
                <a:solidFill>
                  <a:schemeClr val="tx1"/>
                </a:solidFill>
              </a:rPr>
              <a:t>(P1)   =    0</a:t>
            </a:r>
          </a:p>
          <a:p>
            <a:r>
              <a:rPr lang="en-US">
                <a:solidFill>
                  <a:schemeClr val="tx1"/>
                </a:solidFill>
              </a:rPr>
              <a:t>    T</a:t>
            </a:r>
            <a:r>
              <a:rPr lang="en-US" baseline="-25000">
                <a:solidFill>
                  <a:schemeClr val="tx1"/>
                </a:solidFill>
              </a:rPr>
              <a:t>W</a:t>
            </a:r>
            <a:r>
              <a:rPr lang="en-US">
                <a:solidFill>
                  <a:schemeClr val="tx1"/>
                </a:solidFill>
              </a:rPr>
              <a:t>(P2)   =  10 </a:t>
            </a:r>
          </a:p>
          <a:p>
            <a:r>
              <a:rPr lang="en-US">
                <a:solidFill>
                  <a:schemeClr val="tx1"/>
                </a:solidFill>
              </a:rPr>
              <a:t>    T</a:t>
            </a:r>
            <a:r>
              <a:rPr lang="en-US" baseline="-25000">
                <a:solidFill>
                  <a:schemeClr val="tx1"/>
                </a:solidFill>
              </a:rPr>
              <a:t>W</a:t>
            </a:r>
            <a:r>
              <a:rPr lang="en-US">
                <a:solidFill>
                  <a:schemeClr val="tx1"/>
                </a:solidFill>
              </a:rPr>
              <a:t>(P3)   =  11 </a:t>
            </a:r>
          </a:p>
          <a:p>
            <a:r>
              <a:rPr lang="en-US">
                <a:solidFill>
                  <a:schemeClr val="tx1"/>
                </a:solidFill>
              </a:rPr>
              <a:t>    Tw(P4)   =  13</a:t>
            </a:r>
          </a:p>
          <a:p>
            <a:r>
              <a:rPr lang="en-US">
                <a:solidFill>
                  <a:schemeClr val="tx1"/>
                </a:solidFill>
              </a:rPr>
              <a:t>    Tw(P5)   =  14 </a:t>
            </a:r>
          </a:p>
          <a:p>
            <a:r>
              <a:rPr lang="en-US">
                <a:solidFill>
                  <a:schemeClr val="tx1"/>
                </a:solidFill>
              </a:rPr>
              <a:t>    T</a:t>
            </a:r>
            <a:r>
              <a:rPr lang="en-US" baseline="-25000">
                <a:solidFill>
                  <a:schemeClr val="tx1"/>
                </a:solidFill>
              </a:rPr>
              <a:t>W</a:t>
            </a:r>
            <a:r>
              <a:rPr lang="en-US">
                <a:solidFill>
                  <a:schemeClr val="tx1"/>
                </a:solidFill>
              </a:rPr>
              <a:t>(average)=( 0+10+11+13+14)/5</a:t>
            </a:r>
          </a:p>
          <a:p>
            <a:r>
              <a:rPr lang="en-US">
                <a:solidFill>
                  <a:schemeClr val="tx1"/>
                </a:solidFill>
              </a:rPr>
              <a:t>		 = 9.6 Milliseconds</a:t>
            </a:r>
          </a:p>
        </p:txBody>
      </p:sp>
      <p:sp>
        <p:nvSpPr>
          <p:cNvPr id="8227" name="Text Box 40"/>
          <p:cNvSpPr txBox="1">
            <a:spLocks noChangeArrowheads="1"/>
          </p:cNvSpPr>
          <p:nvPr/>
        </p:nvSpPr>
        <p:spPr bwMode="auto">
          <a:xfrm>
            <a:off x="0" y="15240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ctr" eaLnBrk="1" hangingPunct="1"/>
            <a:r>
              <a:rPr lang="en-US">
                <a:solidFill>
                  <a:schemeClr val="tx1"/>
                </a:solidFill>
              </a:rPr>
              <a:t>Step1:- Draw a Gantt Chart to represent timings for all processes</a:t>
            </a:r>
          </a:p>
        </p:txBody>
      </p:sp>
      <p:sp>
        <p:nvSpPr>
          <p:cNvPr id="237609" name="Rectangle 41"/>
          <p:cNvSpPr>
            <a:spLocks noChangeArrowheads="1"/>
          </p:cNvSpPr>
          <p:nvPr/>
        </p:nvSpPr>
        <p:spPr bwMode="auto">
          <a:xfrm>
            <a:off x="338138" y="2071688"/>
            <a:ext cx="5302250" cy="438150"/>
          </a:xfrm>
          <a:prstGeom prst="rect">
            <a:avLst/>
          </a:prstGeom>
          <a:solidFill>
            <a:srgbClr val="FEEAA0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tx1"/>
                </a:solidFill>
              </a:rPr>
              <a:t>P1</a:t>
            </a:r>
          </a:p>
        </p:txBody>
      </p:sp>
      <p:sp>
        <p:nvSpPr>
          <p:cNvPr id="237610" name="Rectangle 42"/>
          <p:cNvSpPr>
            <a:spLocks noChangeArrowheads="1"/>
          </p:cNvSpPr>
          <p:nvPr/>
        </p:nvSpPr>
        <p:spPr bwMode="auto">
          <a:xfrm>
            <a:off x="5695950" y="2057400"/>
            <a:ext cx="320675" cy="438150"/>
          </a:xfrm>
          <a:prstGeom prst="rect">
            <a:avLst/>
          </a:prstGeom>
          <a:solidFill>
            <a:srgbClr val="CC9900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tx1"/>
                </a:solidFill>
              </a:rPr>
              <a:t>P2</a:t>
            </a:r>
          </a:p>
        </p:txBody>
      </p:sp>
      <p:sp>
        <p:nvSpPr>
          <p:cNvPr id="237611" name="Rectangle 43"/>
          <p:cNvSpPr>
            <a:spLocks noChangeArrowheads="1"/>
          </p:cNvSpPr>
          <p:nvPr/>
        </p:nvSpPr>
        <p:spPr bwMode="auto">
          <a:xfrm>
            <a:off x="6629400" y="2057400"/>
            <a:ext cx="320675" cy="438150"/>
          </a:xfrm>
          <a:prstGeom prst="rect">
            <a:avLst/>
          </a:prstGeom>
          <a:solidFill>
            <a:srgbClr val="FF9900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tx1"/>
                </a:solidFill>
              </a:rPr>
              <a:t>P4</a:t>
            </a:r>
          </a:p>
        </p:txBody>
      </p:sp>
      <p:sp>
        <p:nvSpPr>
          <p:cNvPr id="237612" name="Rectangle 44"/>
          <p:cNvSpPr>
            <a:spLocks noChangeArrowheads="1"/>
          </p:cNvSpPr>
          <p:nvPr/>
        </p:nvSpPr>
        <p:spPr bwMode="auto">
          <a:xfrm>
            <a:off x="6019800" y="2057400"/>
            <a:ext cx="603250" cy="438150"/>
          </a:xfrm>
          <a:prstGeom prst="rect">
            <a:avLst/>
          </a:prstGeom>
          <a:solidFill>
            <a:srgbClr val="9E7D02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/>
              <a:t>P3</a:t>
            </a:r>
          </a:p>
        </p:txBody>
      </p:sp>
      <p:sp>
        <p:nvSpPr>
          <p:cNvPr id="237613" name="Rectangle 45"/>
          <p:cNvSpPr>
            <a:spLocks noChangeArrowheads="1"/>
          </p:cNvSpPr>
          <p:nvPr/>
        </p:nvSpPr>
        <p:spPr bwMode="auto">
          <a:xfrm>
            <a:off x="6953250" y="2057400"/>
            <a:ext cx="1508125" cy="438150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/>
              <a:t>P5</a:t>
            </a:r>
          </a:p>
        </p:txBody>
      </p:sp>
      <p:sp>
        <p:nvSpPr>
          <p:cNvPr id="8233" name="Text Box 51"/>
          <p:cNvSpPr txBox="1">
            <a:spLocks noChangeArrowheads="1"/>
          </p:cNvSpPr>
          <p:nvPr/>
        </p:nvSpPr>
        <p:spPr bwMode="auto">
          <a:xfrm>
            <a:off x="1812925" y="350838"/>
            <a:ext cx="715803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r>
              <a:rPr lang="en-US" sz="3200" b="1">
                <a:solidFill>
                  <a:srgbClr val="003366"/>
                </a:solidFill>
              </a:rPr>
              <a:t>First Come First Serve ( FIFO / FCFS) </a:t>
            </a:r>
            <a:endParaRPr lang="en-US" sz="3200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95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7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7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7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7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7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7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7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7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7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7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7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7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7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7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7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7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7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7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7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7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7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7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7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7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7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7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599" grpId="0"/>
      <p:bldP spid="237600" grpId="0"/>
      <p:bldP spid="237601" grpId="0"/>
      <p:bldP spid="237602" grpId="0"/>
      <p:bldP spid="237603" grpId="0"/>
      <p:bldP spid="237604" grpId="0"/>
      <p:bldP spid="237607" grpId="0"/>
      <p:bldP spid="237609" grpId="0" animBg="1"/>
      <p:bldP spid="237610" grpId="0" animBg="1"/>
      <p:bldP spid="237611" grpId="0" animBg="1"/>
      <p:bldP spid="237612" grpId="0" animBg="1"/>
      <p:bldP spid="2376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33148648-4286-4F84-A12D-6155C6FBE6BB}" type="slidenum">
              <a:rPr lang="en-US"/>
              <a:pPr>
                <a:defRPr/>
              </a:pPr>
              <a:t>7</a:t>
            </a:fld>
            <a:r>
              <a:rPr lang="en-US"/>
              <a:t> of 18</a:t>
            </a:r>
          </a:p>
        </p:txBody>
      </p:sp>
      <p:sp>
        <p:nvSpPr>
          <p:cNvPr id="9219" name="Text Box 42"/>
          <p:cNvSpPr txBox="1">
            <a:spLocks noChangeArrowheads="1"/>
          </p:cNvSpPr>
          <p:nvPr/>
        </p:nvSpPr>
        <p:spPr bwMode="auto">
          <a:xfrm>
            <a:off x="381000" y="3733800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en-US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38636" name="Rectangle 44"/>
          <p:cNvSpPr>
            <a:spLocks noChangeArrowheads="1"/>
          </p:cNvSpPr>
          <p:nvPr/>
        </p:nvSpPr>
        <p:spPr bwMode="auto">
          <a:xfrm>
            <a:off x="-914400" y="1382713"/>
            <a:ext cx="10058400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u="sng">
                <a:solidFill>
                  <a:schemeClr val="tx1"/>
                </a:solidFill>
              </a:rPr>
              <a:t>Step-3</a:t>
            </a:r>
            <a:r>
              <a:rPr lang="en-US">
                <a:solidFill>
                  <a:schemeClr val="tx1"/>
                </a:solidFill>
              </a:rPr>
              <a:t>: Calculate turn-around time and average value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>
                <a:solidFill>
                  <a:schemeClr val="tx1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238637" name="Text Box 45"/>
          <p:cNvSpPr txBox="1">
            <a:spLocks noChangeArrowheads="1"/>
          </p:cNvSpPr>
          <p:nvPr/>
        </p:nvSpPr>
        <p:spPr bwMode="auto">
          <a:xfrm>
            <a:off x="4121150" y="2868613"/>
            <a:ext cx="2209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>
                <a:solidFill>
                  <a:schemeClr val="tx1"/>
                </a:solidFill>
              </a:rPr>
              <a:t>T</a:t>
            </a:r>
            <a:r>
              <a:rPr lang="en-US" baseline="-25000">
                <a:solidFill>
                  <a:schemeClr val="tx1"/>
                </a:solidFill>
              </a:rPr>
              <a:t>T</a:t>
            </a:r>
            <a:r>
              <a:rPr lang="en-US">
                <a:solidFill>
                  <a:schemeClr val="tx1"/>
                </a:solidFill>
              </a:rPr>
              <a:t> = T</a:t>
            </a:r>
            <a:r>
              <a:rPr lang="en-US" baseline="-25000">
                <a:solidFill>
                  <a:schemeClr val="tx1"/>
                </a:solidFill>
              </a:rPr>
              <a:t>w</a:t>
            </a:r>
            <a:r>
              <a:rPr lang="en-US">
                <a:solidFill>
                  <a:schemeClr val="tx1"/>
                </a:solidFill>
              </a:rPr>
              <a:t>+T</a:t>
            </a:r>
            <a:r>
              <a:rPr lang="en-US" baseline="-25000">
                <a:solidFill>
                  <a:schemeClr val="tx1"/>
                </a:solidFill>
              </a:rPr>
              <a:t>B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238638" name="Text Box 46"/>
          <p:cNvSpPr txBox="1">
            <a:spLocks noChangeArrowheads="1"/>
          </p:cNvSpPr>
          <p:nvPr/>
        </p:nvSpPr>
        <p:spPr bwMode="auto">
          <a:xfrm>
            <a:off x="-990600" y="5360988"/>
            <a:ext cx="6172200" cy="137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>
                <a:solidFill>
                  <a:schemeClr val="tx1"/>
                </a:solidFill>
              </a:rPr>
              <a:t>Average turn around time is (10+11+13+14+19)/5  = (67/5)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>
                <a:solidFill>
                  <a:schemeClr val="tx1"/>
                </a:solidFill>
              </a:rPr>
              <a:t>=13.4 Milliseconds</a:t>
            </a:r>
          </a:p>
        </p:txBody>
      </p:sp>
      <p:sp>
        <p:nvSpPr>
          <p:cNvPr id="238639" name="Text Box 47"/>
          <p:cNvSpPr txBox="1">
            <a:spLocks noChangeArrowheads="1"/>
          </p:cNvSpPr>
          <p:nvPr/>
        </p:nvSpPr>
        <p:spPr bwMode="auto">
          <a:xfrm>
            <a:off x="284163" y="3436938"/>
            <a:ext cx="571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>
                <a:solidFill>
                  <a:schemeClr val="tx1"/>
                </a:solidFill>
              </a:rPr>
              <a:t>T</a:t>
            </a:r>
            <a:r>
              <a:rPr lang="en-US" baseline="-25000">
                <a:solidFill>
                  <a:schemeClr val="tx1"/>
                </a:solidFill>
              </a:rPr>
              <a:t>T</a:t>
            </a:r>
            <a:r>
              <a:rPr lang="en-US">
                <a:solidFill>
                  <a:schemeClr val="tx1"/>
                </a:solidFill>
              </a:rPr>
              <a:t>(P2)  =</a:t>
            </a:r>
            <a:r>
              <a:rPr lang="en-US" baseline="-25000">
                <a:solidFill>
                  <a:schemeClr val="tx1"/>
                </a:solidFill>
              </a:rPr>
              <a:t>   </a:t>
            </a:r>
            <a:r>
              <a:rPr lang="en-US">
                <a:solidFill>
                  <a:schemeClr val="tx1"/>
                </a:solidFill>
              </a:rPr>
              <a:t>( 10 + 1)   =   11</a:t>
            </a:r>
          </a:p>
        </p:txBody>
      </p:sp>
      <p:sp>
        <p:nvSpPr>
          <p:cNvPr id="238640" name="Text Box 48"/>
          <p:cNvSpPr txBox="1">
            <a:spLocks noChangeArrowheads="1"/>
          </p:cNvSpPr>
          <p:nvPr/>
        </p:nvSpPr>
        <p:spPr bwMode="auto">
          <a:xfrm>
            <a:off x="-61913" y="3922713"/>
            <a:ext cx="5257801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>
                <a:solidFill>
                  <a:schemeClr val="tx1"/>
                </a:solidFill>
              </a:rPr>
              <a:t>    T</a:t>
            </a:r>
            <a:r>
              <a:rPr lang="en-US" baseline="-25000">
                <a:solidFill>
                  <a:schemeClr val="tx1"/>
                </a:solidFill>
              </a:rPr>
              <a:t>T</a:t>
            </a:r>
            <a:r>
              <a:rPr lang="en-US">
                <a:solidFill>
                  <a:schemeClr val="tx1"/>
                </a:solidFill>
              </a:rPr>
              <a:t>(P3)  =</a:t>
            </a:r>
            <a:r>
              <a:rPr lang="en-US" baseline="-25000">
                <a:solidFill>
                  <a:schemeClr val="tx1"/>
                </a:solidFill>
              </a:rPr>
              <a:t>   </a:t>
            </a:r>
            <a:r>
              <a:rPr lang="en-US">
                <a:solidFill>
                  <a:schemeClr val="tx1"/>
                </a:solidFill>
              </a:rPr>
              <a:t>( 11 + 2)   =   13</a:t>
            </a:r>
          </a:p>
          <a:p>
            <a:pPr algn="just" eaLnBrk="1" hangingPunct="1">
              <a:spcBef>
                <a:spcPct val="50000"/>
              </a:spcBef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38641" name="Text Box 49"/>
          <p:cNvSpPr txBox="1">
            <a:spLocks noChangeArrowheads="1"/>
          </p:cNvSpPr>
          <p:nvPr/>
        </p:nvSpPr>
        <p:spPr bwMode="auto">
          <a:xfrm>
            <a:off x="263525" y="4449763"/>
            <a:ext cx="3886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>
                <a:solidFill>
                  <a:schemeClr val="tx1"/>
                </a:solidFill>
              </a:rPr>
              <a:t>T</a:t>
            </a:r>
            <a:r>
              <a:rPr lang="en-US" baseline="-25000">
                <a:solidFill>
                  <a:schemeClr val="tx1"/>
                </a:solidFill>
              </a:rPr>
              <a:t>T</a:t>
            </a:r>
            <a:r>
              <a:rPr lang="en-US">
                <a:solidFill>
                  <a:schemeClr val="tx1"/>
                </a:solidFill>
              </a:rPr>
              <a:t>(P4)  =</a:t>
            </a:r>
            <a:r>
              <a:rPr lang="en-US" baseline="-25000">
                <a:solidFill>
                  <a:schemeClr val="tx1"/>
                </a:solidFill>
              </a:rPr>
              <a:t>  </a:t>
            </a:r>
            <a:r>
              <a:rPr lang="en-US">
                <a:solidFill>
                  <a:schemeClr val="tx1"/>
                </a:solidFill>
              </a:rPr>
              <a:t>(13  +  1)   =   14</a:t>
            </a:r>
          </a:p>
        </p:txBody>
      </p:sp>
      <p:sp>
        <p:nvSpPr>
          <p:cNvPr id="238642" name="Text Box 50"/>
          <p:cNvSpPr txBox="1">
            <a:spLocks noChangeArrowheads="1"/>
          </p:cNvSpPr>
          <p:nvPr/>
        </p:nvSpPr>
        <p:spPr bwMode="auto">
          <a:xfrm>
            <a:off x="228600" y="5029200"/>
            <a:ext cx="411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>
                <a:solidFill>
                  <a:schemeClr val="tx1"/>
                </a:solidFill>
              </a:rPr>
              <a:t>T</a:t>
            </a:r>
            <a:r>
              <a:rPr lang="en-US" baseline="-25000">
                <a:solidFill>
                  <a:schemeClr val="tx1"/>
                </a:solidFill>
              </a:rPr>
              <a:t>T</a:t>
            </a:r>
            <a:r>
              <a:rPr lang="en-US">
                <a:solidFill>
                  <a:schemeClr val="tx1"/>
                </a:solidFill>
              </a:rPr>
              <a:t>(P5)  =</a:t>
            </a:r>
            <a:r>
              <a:rPr lang="en-US" baseline="-25000">
                <a:solidFill>
                  <a:schemeClr val="tx1"/>
                </a:solidFill>
              </a:rPr>
              <a:t>   </a:t>
            </a:r>
            <a:r>
              <a:rPr lang="en-US">
                <a:solidFill>
                  <a:schemeClr val="tx1"/>
                </a:solidFill>
              </a:rPr>
              <a:t>(14  +  5)  =   19</a:t>
            </a:r>
          </a:p>
        </p:txBody>
      </p:sp>
      <p:sp>
        <p:nvSpPr>
          <p:cNvPr id="238643" name="Text Box 51"/>
          <p:cNvSpPr txBox="1">
            <a:spLocks noChangeArrowheads="1"/>
          </p:cNvSpPr>
          <p:nvPr/>
        </p:nvSpPr>
        <p:spPr bwMode="auto">
          <a:xfrm>
            <a:off x="304800" y="2930525"/>
            <a:ext cx="449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>
                <a:solidFill>
                  <a:schemeClr val="tx1"/>
                </a:solidFill>
              </a:rPr>
              <a:t>T</a:t>
            </a:r>
            <a:r>
              <a:rPr lang="en-US" baseline="-25000">
                <a:solidFill>
                  <a:schemeClr val="tx1"/>
                </a:solidFill>
              </a:rPr>
              <a:t>T</a:t>
            </a:r>
            <a:r>
              <a:rPr lang="en-US">
                <a:solidFill>
                  <a:schemeClr val="tx1"/>
                </a:solidFill>
              </a:rPr>
              <a:t>(P1)  =</a:t>
            </a:r>
            <a:r>
              <a:rPr lang="en-US" baseline="-25000">
                <a:solidFill>
                  <a:schemeClr val="tx1"/>
                </a:solidFill>
              </a:rPr>
              <a:t>   </a:t>
            </a:r>
            <a:r>
              <a:rPr lang="en-US">
                <a:solidFill>
                  <a:schemeClr val="tx1"/>
                </a:solidFill>
              </a:rPr>
              <a:t>( 0 + 10)   =   10</a:t>
            </a:r>
          </a:p>
        </p:txBody>
      </p:sp>
      <p:sp>
        <p:nvSpPr>
          <p:cNvPr id="9228" name="Text Box 58"/>
          <p:cNvSpPr txBox="1">
            <a:spLocks noChangeArrowheads="1"/>
          </p:cNvSpPr>
          <p:nvPr/>
        </p:nvSpPr>
        <p:spPr bwMode="auto">
          <a:xfrm>
            <a:off x="1812925" y="350838"/>
            <a:ext cx="715803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r>
              <a:rPr lang="en-US" sz="3200" b="1">
                <a:solidFill>
                  <a:srgbClr val="003366"/>
                </a:solidFill>
              </a:rPr>
              <a:t>First Come First Serve ( FIFO / FCFS) 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238651" name="Text Box 59"/>
          <p:cNvSpPr txBox="1">
            <a:spLocks noChangeArrowheads="1"/>
          </p:cNvSpPr>
          <p:nvPr/>
        </p:nvSpPr>
        <p:spPr bwMode="auto">
          <a:xfrm>
            <a:off x="209550" y="2441575"/>
            <a:ext cx="336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r>
              <a:rPr lang="en-US">
                <a:solidFill>
                  <a:schemeClr val="tx1"/>
                </a:solidFill>
                <a:latin typeface="Times New Roman" pitchFamily="18" charset="0"/>
              </a:rPr>
              <a:t>0</a:t>
            </a:r>
          </a:p>
        </p:txBody>
      </p:sp>
      <p:sp>
        <p:nvSpPr>
          <p:cNvPr id="238652" name="Text Box 60"/>
          <p:cNvSpPr txBox="1">
            <a:spLocks noChangeArrowheads="1"/>
          </p:cNvSpPr>
          <p:nvPr/>
        </p:nvSpPr>
        <p:spPr bwMode="auto">
          <a:xfrm>
            <a:off x="5372100" y="2460625"/>
            <a:ext cx="488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r>
              <a:rPr lang="en-US">
                <a:solidFill>
                  <a:schemeClr val="tx1"/>
                </a:solidFill>
                <a:latin typeface="Times New Roman" pitchFamily="18" charset="0"/>
              </a:rPr>
              <a:t>10</a:t>
            </a:r>
          </a:p>
        </p:txBody>
      </p:sp>
      <p:sp>
        <p:nvSpPr>
          <p:cNvPr id="238653" name="Text Box 61"/>
          <p:cNvSpPr txBox="1">
            <a:spLocks noChangeArrowheads="1"/>
          </p:cNvSpPr>
          <p:nvPr/>
        </p:nvSpPr>
        <p:spPr bwMode="auto">
          <a:xfrm>
            <a:off x="5810250" y="2460625"/>
            <a:ext cx="488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r>
              <a:rPr lang="en-US">
                <a:solidFill>
                  <a:schemeClr val="tx1"/>
                </a:solidFill>
                <a:latin typeface="Times New Roman" pitchFamily="18" charset="0"/>
              </a:rPr>
              <a:t>11</a:t>
            </a:r>
          </a:p>
        </p:txBody>
      </p:sp>
      <p:sp>
        <p:nvSpPr>
          <p:cNvPr id="238654" name="Text Box 62"/>
          <p:cNvSpPr txBox="1">
            <a:spLocks noChangeArrowheads="1"/>
          </p:cNvSpPr>
          <p:nvPr/>
        </p:nvSpPr>
        <p:spPr bwMode="auto">
          <a:xfrm>
            <a:off x="6400800" y="2457450"/>
            <a:ext cx="762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r>
              <a:rPr lang="en-US">
                <a:solidFill>
                  <a:schemeClr val="tx1"/>
                </a:solidFill>
                <a:latin typeface="Times New Roman" pitchFamily="18" charset="0"/>
              </a:rPr>
              <a:t>13</a:t>
            </a:r>
          </a:p>
        </p:txBody>
      </p:sp>
      <p:sp>
        <p:nvSpPr>
          <p:cNvPr id="238655" name="Text Box 63"/>
          <p:cNvSpPr txBox="1">
            <a:spLocks noChangeArrowheads="1"/>
          </p:cNvSpPr>
          <p:nvPr/>
        </p:nvSpPr>
        <p:spPr bwMode="auto">
          <a:xfrm>
            <a:off x="6854825" y="2438400"/>
            <a:ext cx="762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r>
              <a:rPr lang="en-US">
                <a:solidFill>
                  <a:schemeClr val="tx1"/>
                </a:solidFill>
              </a:rPr>
              <a:t>14</a:t>
            </a:r>
          </a:p>
        </p:txBody>
      </p:sp>
      <p:sp>
        <p:nvSpPr>
          <p:cNvPr id="238656" name="Text Box 64"/>
          <p:cNvSpPr txBox="1">
            <a:spLocks noChangeArrowheads="1"/>
          </p:cNvSpPr>
          <p:nvPr/>
        </p:nvSpPr>
        <p:spPr bwMode="auto">
          <a:xfrm>
            <a:off x="8283575" y="2433638"/>
            <a:ext cx="523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r>
              <a:rPr lang="en-US">
                <a:solidFill>
                  <a:schemeClr val="tx1"/>
                </a:solidFill>
              </a:rPr>
              <a:t>19</a:t>
            </a:r>
          </a:p>
        </p:txBody>
      </p:sp>
      <p:sp>
        <p:nvSpPr>
          <p:cNvPr id="238657" name="Rectangle 65"/>
          <p:cNvSpPr>
            <a:spLocks noChangeArrowheads="1"/>
          </p:cNvSpPr>
          <p:nvPr/>
        </p:nvSpPr>
        <p:spPr bwMode="auto">
          <a:xfrm>
            <a:off x="338138" y="2071688"/>
            <a:ext cx="5302250" cy="438150"/>
          </a:xfrm>
          <a:prstGeom prst="rect">
            <a:avLst/>
          </a:prstGeom>
          <a:solidFill>
            <a:srgbClr val="FEEAA0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tx1"/>
                </a:solidFill>
              </a:rPr>
              <a:t>P1</a:t>
            </a:r>
          </a:p>
        </p:txBody>
      </p:sp>
      <p:sp>
        <p:nvSpPr>
          <p:cNvPr id="238658" name="Rectangle 66"/>
          <p:cNvSpPr>
            <a:spLocks noChangeArrowheads="1"/>
          </p:cNvSpPr>
          <p:nvPr/>
        </p:nvSpPr>
        <p:spPr bwMode="auto">
          <a:xfrm>
            <a:off x="5695950" y="2057400"/>
            <a:ext cx="320675" cy="438150"/>
          </a:xfrm>
          <a:prstGeom prst="rect">
            <a:avLst/>
          </a:prstGeom>
          <a:solidFill>
            <a:srgbClr val="CC9900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tx1"/>
                </a:solidFill>
              </a:rPr>
              <a:t>P2</a:t>
            </a:r>
          </a:p>
        </p:txBody>
      </p:sp>
      <p:sp>
        <p:nvSpPr>
          <p:cNvPr id="238659" name="Rectangle 67"/>
          <p:cNvSpPr>
            <a:spLocks noChangeArrowheads="1"/>
          </p:cNvSpPr>
          <p:nvPr/>
        </p:nvSpPr>
        <p:spPr bwMode="auto">
          <a:xfrm>
            <a:off x="6629400" y="2057400"/>
            <a:ext cx="320675" cy="438150"/>
          </a:xfrm>
          <a:prstGeom prst="rect">
            <a:avLst/>
          </a:prstGeom>
          <a:solidFill>
            <a:srgbClr val="FF9900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tx1"/>
                </a:solidFill>
              </a:rPr>
              <a:t>P4</a:t>
            </a:r>
          </a:p>
        </p:txBody>
      </p:sp>
      <p:sp>
        <p:nvSpPr>
          <p:cNvPr id="238660" name="Rectangle 68"/>
          <p:cNvSpPr>
            <a:spLocks noChangeArrowheads="1"/>
          </p:cNvSpPr>
          <p:nvPr/>
        </p:nvSpPr>
        <p:spPr bwMode="auto">
          <a:xfrm>
            <a:off x="6019800" y="2057400"/>
            <a:ext cx="603250" cy="438150"/>
          </a:xfrm>
          <a:prstGeom prst="rect">
            <a:avLst/>
          </a:prstGeom>
          <a:solidFill>
            <a:srgbClr val="9E7D02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/>
              <a:t>P3</a:t>
            </a:r>
          </a:p>
        </p:txBody>
      </p:sp>
      <p:sp>
        <p:nvSpPr>
          <p:cNvPr id="238661" name="Rectangle 69"/>
          <p:cNvSpPr>
            <a:spLocks noChangeArrowheads="1"/>
          </p:cNvSpPr>
          <p:nvPr/>
        </p:nvSpPr>
        <p:spPr bwMode="auto">
          <a:xfrm>
            <a:off x="6953250" y="2057400"/>
            <a:ext cx="1508125" cy="438150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/>
              <a:t>P5</a:t>
            </a:r>
          </a:p>
        </p:txBody>
      </p:sp>
      <p:graphicFrame>
        <p:nvGraphicFramePr>
          <p:cNvPr id="238673" name="Group 81"/>
          <p:cNvGraphicFramePr>
            <a:graphicFrameLocks noGrp="1"/>
          </p:cNvGraphicFramePr>
          <p:nvPr/>
        </p:nvGraphicFramePr>
        <p:xfrm>
          <a:off x="5345113" y="3429000"/>
          <a:ext cx="3494087" cy="2676526"/>
        </p:xfrm>
        <a:graphic>
          <a:graphicData uri="http://schemas.openxmlformats.org/drawingml/2006/table">
            <a:tbl>
              <a:tblPr/>
              <a:tblGrid>
                <a:gridCol w="1690687"/>
                <a:gridCol w="1803400"/>
              </a:tblGrid>
              <a:tr h="8383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Process </a:t>
                      </a:r>
                    </a:p>
                  </a:txBody>
                  <a:tcPr marT="45731" marB="4573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Burst Time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(Milliseconds)</a:t>
                      </a:r>
                    </a:p>
                  </a:txBody>
                  <a:tcPr marT="45731" marB="4573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658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P1</a:t>
                      </a:r>
                    </a:p>
                  </a:txBody>
                  <a:tcPr marT="45731" marB="4573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10</a:t>
                      </a:r>
                    </a:p>
                  </a:txBody>
                  <a:tcPr marT="45731" marB="4573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658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P2</a:t>
                      </a:r>
                    </a:p>
                  </a:txBody>
                  <a:tcPr marT="45731" marB="4573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1</a:t>
                      </a:r>
                    </a:p>
                  </a:txBody>
                  <a:tcPr marT="45731" marB="4573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747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P3</a:t>
                      </a:r>
                    </a:p>
                  </a:txBody>
                  <a:tcPr marT="45731" marB="4573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2</a:t>
                      </a:r>
                    </a:p>
                  </a:txBody>
                  <a:tcPr marT="45731" marB="4573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658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P4</a:t>
                      </a:r>
                    </a:p>
                  </a:txBody>
                  <a:tcPr marT="45731" marB="4573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1</a:t>
                      </a:r>
                    </a:p>
                  </a:txBody>
                  <a:tcPr marT="45731" marB="4573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658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P5</a:t>
                      </a:r>
                    </a:p>
                  </a:txBody>
                  <a:tcPr marT="45731" marB="4573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5</a:t>
                      </a:r>
                    </a:p>
                  </a:txBody>
                  <a:tcPr marT="45731" marB="4573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6426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8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8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8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8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8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8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8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8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8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8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8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8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8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8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8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8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8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8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8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8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8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8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8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8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8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2000"/>
                                        <p:tgtEl>
                                          <p:spTgt spid="238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8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8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8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38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38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8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38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38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38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38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38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38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8636" grpId="0"/>
      <p:bldP spid="238637" grpId="0"/>
      <p:bldP spid="238638" grpId="0"/>
      <p:bldP spid="238639" grpId="0"/>
      <p:bldP spid="238640" grpId="0"/>
      <p:bldP spid="238641" grpId="0"/>
      <p:bldP spid="238642" grpId="0"/>
      <p:bldP spid="238643" grpId="0"/>
      <p:bldP spid="238651" grpId="0"/>
      <p:bldP spid="238652" grpId="0"/>
      <p:bldP spid="238653" grpId="0"/>
      <p:bldP spid="238654" grpId="0"/>
      <p:bldP spid="238655" grpId="0"/>
      <p:bldP spid="238656" grpId="0"/>
      <p:bldP spid="238657" grpId="0" animBg="1"/>
      <p:bldP spid="238658" grpId="0" animBg="1"/>
      <p:bldP spid="238659" grpId="0" animBg="1"/>
      <p:bldP spid="238660" grpId="0" animBg="1"/>
      <p:bldP spid="23866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94684778-8E82-4825-9212-95C8600341EE}" type="slidenum">
              <a:rPr lang="en-US"/>
              <a:pPr>
                <a:defRPr/>
              </a:pPr>
              <a:t>8</a:t>
            </a:fld>
            <a:r>
              <a:rPr lang="en-US"/>
              <a:t> of 18</a:t>
            </a:r>
          </a:p>
        </p:txBody>
      </p:sp>
      <p:sp>
        <p:nvSpPr>
          <p:cNvPr id="2396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686800" cy="3886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sz="2400" smtClean="0">
              <a:latin typeface="Microsoft Sans Serif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2400" smtClean="0">
                <a:latin typeface="Microsoft Sans Serif" pitchFamily="34" charset="0"/>
              </a:rPr>
              <a:t>scheduling is done by examining the length of the next CPU burst of a process</a:t>
            </a:r>
          </a:p>
          <a:p>
            <a:pPr eaLnBrk="1" hangingPunct="1">
              <a:lnSpc>
                <a:spcPct val="80000"/>
              </a:lnSpc>
            </a:pPr>
            <a:endParaRPr lang="en-US" sz="2400" smtClean="0">
              <a:latin typeface="Microsoft Sans Serif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2400" smtClean="0">
                <a:latin typeface="Microsoft Sans Serif" pitchFamily="34" charset="0"/>
              </a:rPr>
              <a:t>if the CPU is free, the next process with the smallest CPU burst time is assigned</a:t>
            </a:r>
          </a:p>
          <a:p>
            <a:pPr eaLnBrk="1" hangingPunct="1">
              <a:lnSpc>
                <a:spcPct val="80000"/>
              </a:lnSpc>
            </a:pPr>
            <a:endParaRPr lang="en-US" sz="2400" smtClean="0">
              <a:latin typeface="Microsoft Sans Serif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2400" smtClean="0">
                <a:latin typeface="Microsoft Sans Serif" pitchFamily="34" charset="0"/>
              </a:rPr>
              <a:t>if two processes have the same CPU burst time, FIFO is used to break the tie</a:t>
            </a:r>
          </a:p>
          <a:p>
            <a:pPr eaLnBrk="1" hangingPunct="1">
              <a:lnSpc>
                <a:spcPct val="80000"/>
              </a:lnSpc>
            </a:pPr>
            <a:endParaRPr lang="en-US" sz="2400" smtClean="0">
              <a:latin typeface="Microsoft Sans Serif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2400" smtClean="0">
                <a:latin typeface="Microsoft Sans Serif" pitchFamily="34" charset="0"/>
              </a:rPr>
              <a:t>the difficulty with SJF is to determine the length of the next process</a:t>
            </a:r>
          </a:p>
          <a:p>
            <a:pPr eaLnBrk="1" hangingPunct="1">
              <a:lnSpc>
                <a:spcPct val="80000"/>
              </a:lnSpc>
            </a:pPr>
            <a:endParaRPr lang="en-US" sz="2400" smtClean="0">
              <a:latin typeface="Microsoft Sans Serif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2400" smtClean="0">
                <a:latin typeface="Microsoft Sans Serif" pitchFamily="34" charset="0"/>
              </a:rPr>
              <a:t>the advantage of this algorithm is that it is optimal; providing minimum average waiting time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400" smtClean="0">
              <a:latin typeface="Microsoft Sans Serif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en-US" sz="600" smtClean="0">
              <a:latin typeface="Microsoft Sans Serif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600" smtClean="0">
              <a:latin typeface="Microsoft Sans Serif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800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Char char="q"/>
            </a:pPr>
            <a:endParaRPr lang="en-US" sz="800" smtClean="0">
              <a:latin typeface="Times New Roman" pitchFamily="18" charset="0"/>
            </a:endParaRPr>
          </a:p>
        </p:txBody>
      </p:sp>
      <p:sp>
        <p:nvSpPr>
          <p:cNvPr id="10244" name="Text Box 3"/>
          <p:cNvSpPr txBox="1">
            <a:spLocks noChangeArrowheads="1"/>
          </p:cNvSpPr>
          <p:nvPr/>
        </p:nvSpPr>
        <p:spPr bwMode="auto">
          <a:xfrm>
            <a:off x="1543050" y="300038"/>
            <a:ext cx="84867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r>
              <a:rPr lang="en-US" sz="3200" b="1">
                <a:solidFill>
                  <a:srgbClr val="003366"/>
                </a:solidFill>
              </a:rPr>
              <a:t>Shortest Job First (SJF)</a:t>
            </a:r>
          </a:p>
        </p:txBody>
      </p:sp>
    </p:spTree>
    <p:extLst>
      <p:ext uri="{BB962C8B-B14F-4D97-AF65-F5344CB8AC3E}">
        <p14:creationId xmlns:p14="http://schemas.microsoft.com/office/powerpoint/2010/main" val="98160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96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96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96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96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96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96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96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96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96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96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1DBA4241-6C96-4879-A71B-E8958E8E92A3}" type="slidenum">
              <a:rPr lang="en-US"/>
              <a:pPr>
                <a:defRPr/>
              </a:pPr>
              <a:t>9</a:t>
            </a:fld>
            <a:r>
              <a:rPr lang="en-US"/>
              <a:t> of 18</a:t>
            </a:r>
          </a:p>
        </p:txBody>
      </p:sp>
      <p:graphicFrame>
        <p:nvGraphicFramePr>
          <p:cNvPr id="240717" name="Group 77"/>
          <p:cNvGraphicFramePr>
            <a:graphicFrameLocks noGrp="1"/>
          </p:cNvGraphicFramePr>
          <p:nvPr/>
        </p:nvGraphicFramePr>
        <p:xfrm>
          <a:off x="5562600" y="3352800"/>
          <a:ext cx="3352800" cy="3190875"/>
        </p:xfrm>
        <a:graphic>
          <a:graphicData uri="http://schemas.openxmlformats.org/drawingml/2006/table">
            <a:tbl>
              <a:tblPr/>
              <a:tblGrid>
                <a:gridCol w="1597025"/>
                <a:gridCol w="1755775"/>
              </a:tblGrid>
              <a:tr h="1028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Process 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C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Burst Time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(Milliseconds) 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CCD2"/>
                    </a:solidFill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P1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C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10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CCD2"/>
                    </a:solidFill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P2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C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1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CCD2"/>
                    </a:solidFill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P3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C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2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CCD2"/>
                    </a:solidFill>
                  </a:tcPr>
                </a:tc>
              </a:tr>
              <a:tr h="485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P4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C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1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CCD2"/>
                    </a:solidFill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P5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CC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CCD2"/>
                    </a:solidFill>
                  </a:tcPr>
                </a:tc>
              </a:tr>
            </a:tbl>
          </a:graphicData>
        </a:graphic>
      </p:graphicFrame>
      <p:sp>
        <p:nvSpPr>
          <p:cNvPr id="240671" name="Text Box 31"/>
          <p:cNvSpPr txBox="1">
            <a:spLocks noChangeArrowheads="1"/>
          </p:cNvSpPr>
          <p:nvPr/>
        </p:nvSpPr>
        <p:spPr bwMode="auto">
          <a:xfrm>
            <a:off x="285750" y="2614613"/>
            <a:ext cx="311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/>
            <a:r>
              <a:rPr lang="en-US" sz="2000">
                <a:solidFill>
                  <a:schemeClr val="tx1"/>
                </a:solidFill>
                <a:latin typeface="Times New Roman" pitchFamily="18" charset="0"/>
              </a:rPr>
              <a:t>0</a:t>
            </a:r>
          </a:p>
        </p:txBody>
      </p:sp>
      <p:sp>
        <p:nvSpPr>
          <p:cNvPr id="240672" name="Text Box 32"/>
          <p:cNvSpPr txBox="1">
            <a:spLocks noChangeArrowheads="1"/>
          </p:cNvSpPr>
          <p:nvPr/>
        </p:nvSpPr>
        <p:spPr bwMode="auto">
          <a:xfrm>
            <a:off x="609600" y="2617788"/>
            <a:ext cx="311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/>
            <a:r>
              <a:rPr lang="en-US" sz="2000">
                <a:solidFill>
                  <a:schemeClr val="tx1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240673" name="Text Box 33"/>
          <p:cNvSpPr txBox="1">
            <a:spLocks noChangeArrowheads="1"/>
          </p:cNvSpPr>
          <p:nvPr/>
        </p:nvSpPr>
        <p:spPr bwMode="auto">
          <a:xfrm>
            <a:off x="914400" y="2617788"/>
            <a:ext cx="311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/>
            <a:r>
              <a:rPr lang="en-US" sz="2000">
                <a:solidFill>
                  <a:schemeClr val="tx1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240674" name="Text Box 34"/>
          <p:cNvSpPr txBox="1">
            <a:spLocks noChangeArrowheads="1"/>
          </p:cNvSpPr>
          <p:nvPr/>
        </p:nvSpPr>
        <p:spPr bwMode="auto">
          <a:xfrm>
            <a:off x="8267700" y="2622550"/>
            <a:ext cx="4889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/>
            <a:r>
              <a:rPr lang="en-US" sz="2000">
                <a:solidFill>
                  <a:schemeClr val="tx1"/>
                </a:solidFill>
                <a:latin typeface="Times New Roman" pitchFamily="18" charset="0"/>
              </a:rPr>
              <a:t>19</a:t>
            </a:r>
          </a:p>
        </p:txBody>
      </p:sp>
      <p:sp>
        <p:nvSpPr>
          <p:cNvPr id="240675" name="Text Box 35"/>
          <p:cNvSpPr txBox="1">
            <a:spLocks noChangeArrowheads="1"/>
          </p:cNvSpPr>
          <p:nvPr/>
        </p:nvSpPr>
        <p:spPr bwMode="auto">
          <a:xfrm>
            <a:off x="1504950" y="2641600"/>
            <a:ext cx="3429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/>
            <a:r>
              <a:rPr lang="en-US" sz="2000">
                <a:solidFill>
                  <a:schemeClr val="tx1"/>
                </a:solidFill>
                <a:latin typeface="Times New Roman" pitchFamily="18" charset="0"/>
              </a:rPr>
              <a:t>4</a:t>
            </a:r>
          </a:p>
        </p:txBody>
      </p:sp>
      <p:sp>
        <p:nvSpPr>
          <p:cNvPr id="240676" name="Text Box 36"/>
          <p:cNvSpPr txBox="1">
            <a:spLocks noChangeArrowheads="1"/>
          </p:cNvSpPr>
          <p:nvPr/>
        </p:nvSpPr>
        <p:spPr bwMode="auto">
          <a:xfrm>
            <a:off x="3067050" y="2617788"/>
            <a:ext cx="311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/>
            <a:r>
              <a:rPr lang="en-US" sz="2000">
                <a:solidFill>
                  <a:schemeClr val="tx1"/>
                </a:solidFill>
                <a:latin typeface="Times New Roman" pitchFamily="18" charset="0"/>
              </a:rPr>
              <a:t>9</a:t>
            </a:r>
          </a:p>
        </p:txBody>
      </p:sp>
      <p:sp>
        <p:nvSpPr>
          <p:cNvPr id="240677" name="Rectangle 37"/>
          <p:cNvSpPr>
            <a:spLocks noChangeArrowheads="1"/>
          </p:cNvSpPr>
          <p:nvPr/>
        </p:nvSpPr>
        <p:spPr bwMode="auto">
          <a:xfrm>
            <a:off x="3200400" y="2155825"/>
            <a:ext cx="5302250" cy="438150"/>
          </a:xfrm>
          <a:prstGeom prst="rect">
            <a:avLst/>
          </a:prstGeom>
          <a:solidFill>
            <a:srgbClr val="808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tx1"/>
                </a:solidFill>
                <a:latin typeface="Times New Roman" pitchFamily="18" charset="0"/>
              </a:rPr>
              <a:t>P1</a:t>
            </a:r>
          </a:p>
        </p:txBody>
      </p:sp>
      <p:sp>
        <p:nvSpPr>
          <p:cNvPr id="240678" name="Rectangle 38"/>
          <p:cNvSpPr>
            <a:spLocks noChangeArrowheads="1"/>
          </p:cNvSpPr>
          <p:nvPr/>
        </p:nvSpPr>
        <p:spPr bwMode="auto">
          <a:xfrm>
            <a:off x="419100" y="2155825"/>
            <a:ext cx="320675" cy="438150"/>
          </a:xfrm>
          <a:prstGeom prst="rect">
            <a:avLst/>
          </a:prstGeom>
          <a:solidFill>
            <a:srgbClr val="800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latin typeface="Times New Roman" pitchFamily="18" charset="0"/>
              </a:rPr>
              <a:t>P2</a:t>
            </a:r>
          </a:p>
        </p:txBody>
      </p:sp>
      <p:sp>
        <p:nvSpPr>
          <p:cNvPr id="240679" name="Rectangle 39"/>
          <p:cNvSpPr>
            <a:spLocks noChangeArrowheads="1"/>
          </p:cNvSpPr>
          <p:nvPr/>
        </p:nvSpPr>
        <p:spPr bwMode="auto">
          <a:xfrm>
            <a:off x="742950" y="2155825"/>
            <a:ext cx="320675" cy="438150"/>
          </a:xfrm>
          <a:prstGeom prst="rect">
            <a:avLst/>
          </a:prstGeom>
          <a:solidFill>
            <a:srgbClr val="6666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latin typeface="Times New Roman" pitchFamily="18" charset="0"/>
              </a:rPr>
              <a:t>P4</a:t>
            </a:r>
          </a:p>
        </p:txBody>
      </p:sp>
      <p:sp>
        <p:nvSpPr>
          <p:cNvPr id="240680" name="Rectangle 40"/>
          <p:cNvSpPr>
            <a:spLocks noChangeArrowheads="1"/>
          </p:cNvSpPr>
          <p:nvPr/>
        </p:nvSpPr>
        <p:spPr bwMode="auto">
          <a:xfrm>
            <a:off x="1066800" y="2155825"/>
            <a:ext cx="603250" cy="438150"/>
          </a:xfrm>
          <a:prstGeom prst="rect">
            <a:avLst/>
          </a:prstGeom>
          <a:solidFill>
            <a:srgbClr val="99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latin typeface="Times New Roman" pitchFamily="18" charset="0"/>
              </a:rPr>
              <a:t>P3</a:t>
            </a:r>
          </a:p>
        </p:txBody>
      </p:sp>
      <p:sp>
        <p:nvSpPr>
          <p:cNvPr id="240681" name="Rectangle 41"/>
          <p:cNvSpPr>
            <a:spLocks noChangeArrowheads="1"/>
          </p:cNvSpPr>
          <p:nvPr/>
        </p:nvSpPr>
        <p:spPr bwMode="auto">
          <a:xfrm>
            <a:off x="1676400" y="2155825"/>
            <a:ext cx="1508125" cy="438150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latin typeface="Times New Roman" pitchFamily="18" charset="0"/>
              </a:rPr>
              <a:t>P5</a:t>
            </a:r>
          </a:p>
        </p:txBody>
      </p:sp>
      <p:sp>
        <p:nvSpPr>
          <p:cNvPr id="11301" name="Text Box 42"/>
          <p:cNvSpPr txBox="1">
            <a:spLocks noChangeArrowheads="1"/>
          </p:cNvSpPr>
          <p:nvPr/>
        </p:nvSpPr>
        <p:spPr bwMode="auto">
          <a:xfrm>
            <a:off x="381000" y="3733800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en-US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1302" name="Text Box 43"/>
          <p:cNvSpPr txBox="1">
            <a:spLocks noChangeArrowheads="1"/>
          </p:cNvSpPr>
          <p:nvPr/>
        </p:nvSpPr>
        <p:spPr bwMode="auto">
          <a:xfrm>
            <a:off x="1746250" y="328613"/>
            <a:ext cx="84867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r>
              <a:rPr lang="en-US" sz="3200" b="1">
                <a:solidFill>
                  <a:srgbClr val="003366"/>
                </a:solidFill>
              </a:rPr>
              <a:t>Shortest Job First (SJF)</a:t>
            </a:r>
          </a:p>
        </p:txBody>
      </p:sp>
      <p:sp>
        <p:nvSpPr>
          <p:cNvPr id="240684" name="Text Box 44"/>
          <p:cNvSpPr txBox="1">
            <a:spLocks noChangeArrowheads="1"/>
          </p:cNvSpPr>
          <p:nvPr/>
        </p:nvSpPr>
        <p:spPr bwMode="auto">
          <a:xfrm>
            <a:off x="288925" y="2574925"/>
            <a:ext cx="6657975" cy="410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r>
              <a:rPr lang="en-US">
                <a:solidFill>
                  <a:schemeClr val="tx1"/>
                </a:solidFill>
                <a:latin typeface="Times New Roman" pitchFamily="18" charset="0"/>
              </a:rPr>
              <a:t>    </a:t>
            </a:r>
            <a:endParaRPr lang="en-US">
              <a:solidFill>
                <a:schemeClr val="tx1"/>
              </a:solidFill>
            </a:endParaRPr>
          </a:p>
          <a:p>
            <a:r>
              <a:rPr lang="en-US">
                <a:solidFill>
                  <a:schemeClr val="tx1"/>
                </a:solidFill>
              </a:rPr>
              <a:t> Step2:- Calculate waiting times and average value</a:t>
            </a:r>
          </a:p>
          <a:p>
            <a:endParaRPr lang="en-US">
              <a:solidFill>
                <a:schemeClr val="tx1"/>
              </a:solidFill>
            </a:endParaRPr>
          </a:p>
          <a:p>
            <a:r>
              <a:rPr lang="en-US">
                <a:solidFill>
                  <a:schemeClr val="tx1"/>
                </a:solidFill>
              </a:rPr>
              <a:t>    T</a:t>
            </a:r>
            <a:r>
              <a:rPr lang="en-US" baseline="-25000">
                <a:solidFill>
                  <a:schemeClr val="tx1"/>
                </a:solidFill>
              </a:rPr>
              <a:t>W</a:t>
            </a:r>
            <a:r>
              <a:rPr lang="en-US">
                <a:solidFill>
                  <a:schemeClr val="tx1"/>
                </a:solidFill>
              </a:rPr>
              <a:t>(P1) =   9</a:t>
            </a:r>
          </a:p>
          <a:p>
            <a:r>
              <a:rPr lang="en-US">
                <a:solidFill>
                  <a:schemeClr val="tx1"/>
                </a:solidFill>
              </a:rPr>
              <a:t>    T</a:t>
            </a:r>
            <a:r>
              <a:rPr lang="en-US" baseline="-25000">
                <a:solidFill>
                  <a:schemeClr val="tx1"/>
                </a:solidFill>
              </a:rPr>
              <a:t>W</a:t>
            </a:r>
            <a:r>
              <a:rPr lang="en-US">
                <a:solidFill>
                  <a:schemeClr val="tx1"/>
                </a:solidFill>
              </a:rPr>
              <a:t>(P2) =   0 </a:t>
            </a:r>
          </a:p>
          <a:p>
            <a:r>
              <a:rPr lang="en-US">
                <a:solidFill>
                  <a:schemeClr val="tx1"/>
                </a:solidFill>
              </a:rPr>
              <a:t>    T</a:t>
            </a:r>
            <a:r>
              <a:rPr lang="en-US" baseline="-25000">
                <a:solidFill>
                  <a:schemeClr val="tx1"/>
                </a:solidFill>
              </a:rPr>
              <a:t>W</a:t>
            </a:r>
            <a:r>
              <a:rPr lang="en-US">
                <a:solidFill>
                  <a:schemeClr val="tx1"/>
                </a:solidFill>
              </a:rPr>
              <a:t>(P3) =   2 </a:t>
            </a:r>
          </a:p>
          <a:p>
            <a:r>
              <a:rPr lang="en-US">
                <a:solidFill>
                  <a:schemeClr val="tx1"/>
                </a:solidFill>
              </a:rPr>
              <a:t>    Tw(P4) =  1</a:t>
            </a:r>
          </a:p>
          <a:p>
            <a:r>
              <a:rPr lang="en-US">
                <a:solidFill>
                  <a:schemeClr val="tx1"/>
                </a:solidFill>
              </a:rPr>
              <a:t>    Tw(P5) =  4 </a:t>
            </a:r>
          </a:p>
          <a:p>
            <a:r>
              <a:rPr lang="en-US">
                <a:solidFill>
                  <a:schemeClr val="tx1"/>
                </a:solidFill>
              </a:rPr>
              <a:t>    T</a:t>
            </a:r>
            <a:r>
              <a:rPr lang="en-US" baseline="-25000">
                <a:solidFill>
                  <a:schemeClr val="tx1"/>
                </a:solidFill>
              </a:rPr>
              <a:t>W</a:t>
            </a:r>
            <a:r>
              <a:rPr lang="en-US">
                <a:solidFill>
                  <a:schemeClr val="tx1"/>
                </a:solidFill>
              </a:rPr>
              <a:t>(average) = ( 9+0+2+1+4)/5</a:t>
            </a:r>
          </a:p>
          <a:p>
            <a:r>
              <a:rPr lang="en-US">
                <a:solidFill>
                  <a:schemeClr val="tx1"/>
                </a:solidFill>
              </a:rPr>
              <a:t>		 = 3.2 Milliseconds</a:t>
            </a:r>
          </a:p>
        </p:txBody>
      </p:sp>
      <p:sp>
        <p:nvSpPr>
          <p:cNvPr id="240685" name="Text Box 45"/>
          <p:cNvSpPr txBox="1">
            <a:spLocks noChangeArrowheads="1"/>
          </p:cNvSpPr>
          <p:nvPr/>
        </p:nvSpPr>
        <p:spPr bwMode="auto">
          <a:xfrm>
            <a:off x="381000" y="1316038"/>
            <a:ext cx="87630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ctr" eaLnBrk="1" hangingPunct="1"/>
            <a:r>
              <a:rPr lang="en-US">
                <a:solidFill>
                  <a:schemeClr val="tx1"/>
                </a:solidFill>
              </a:rPr>
              <a:t>Step1:- Draw a Gantt Chart to represent timings for all processes</a:t>
            </a:r>
          </a:p>
        </p:txBody>
      </p:sp>
    </p:spTree>
    <p:extLst>
      <p:ext uri="{BB962C8B-B14F-4D97-AF65-F5344CB8AC3E}">
        <p14:creationId xmlns:p14="http://schemas.microsoft.com/office/powerpoint/2010/main" val="3656726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0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0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0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0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0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0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0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0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0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0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0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0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0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0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0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0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0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0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0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0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0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0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0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40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0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0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0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0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0671" grpId="0"/>
      <p:bldP spid="240672" grpId="0"/>
      <p:bldP spid="240673" grpId="0"/>
      <p:bldP spid="240674" grpId="0"/>
      <p:bldP spid="240675" grpId="0"/>
      <p:bldP spid="240676" grpId="0"/>
      <p:bldP spid="240677" grpId="0" animBg="1"/>
      <p:bldP spid="240678" grpId="0" animBg="1"/>
      <p:bldP spid="240679" grpId="0" animBg="1"/>
      <p:bldP spid="240680" grpId="0" animBg="1"/>
      <p:bldP spid="240681" grpId="0" animBg="1"/>
      <p:bldP spid="240684" grpId="0"/>
      <p:bldP spid="240685" grpId="0"/>
    </p:bldLst>
  </p:timing>
</p:sld>
</file>

<file path=ppt/theme/theme1.xml><?xml version="1.0" encoding="utf-8"?>
<a:theme xmlns:a="http://schemas.openxmlformats.org/drawingml/2006/main" name="APUtemplate-Level_3">
  <a:themeElements>
    <a:clrScheme name="UCTI-Template-foundation-leve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UCTI-Template-foundation-lev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UCTI-Template-foundation-leve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CTI-Template-foundation-level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CTI-Template-foundation-level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CTI-Template-foundation-level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CTI-Template-foundation-level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CTI-Template-foundation-level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TI-Template-foundation-level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TI-Template-foundation-level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TI-Template-foundation-level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TI-Template-foundation-level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TI-Template-foundation-level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TI-Template-foundation-level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APUtemplate-Level_3</Template>
  <TotalTime>10</TotalTime>
  <Pages>11</Pages>
  <Words>1078</Words>
  <Application>Microsoft Office PowerPoint</Application>
  <PresentationFormat>On-screen Show (4:3)</PresentationFormat>
  <Paragraphs>379</Paragraphs>
  <Slides>17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APUtemplate-Level_3</vt:lpstr>
      <vt:lpstr>Process Control Management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MSc</dc:subject>
  <dc:creator>Dhason Padmakumar</dc:creator>
  <cp:lastModifiedBy>Dhason Padmakumar</cp:lastModifiedBy>
  <cp:revision>14</cp:revision>
  <cp:lastPrinted>2014-09-22T09:16:32Z</cp:lastPrinted>
  <dcterms:created xsi:type="dcterms:W3CDTF">2014-09-22T08:49:09Z</dcterms:created>
  <dcterms:modified xsi:type="dcterms:W3CDTF">2014-09-22T09:38:29Z</dcterms:modified>
</cp:coreProperties>
</file>